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8" r:id="rId2"/>
    <p:sldId id="299" r:id="rId3"/>
    <p:sldId id="300" r:id="rId4"/>
    <p:sldId id="307" r:id="rId5"/>
    <p:sldId id="308" r:id="rId6"/>
    <p:sldId id="309" r:id="rId7"/>
    <p:sldId id="310" r:id="rId8"/>
    <p:sldId id="31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A5F8A-7440-4A1F-B047-9960326C48F7}" type="datetimeFigureOut">
              <a:rPr lang="en-US" smtClean="0"/>
              <a:pPr/>
              <a:t>12-Oct-19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966B1-0D06-443C-AADF-2EC97BFE5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2FF-3BF8-4458-9E62-8BF2CE5ADA33}" type="datetimeFigureOut">
              <a:rPr lang="en-US" smtClean="0"/>
              <a:pPr/>
              <a:t>12-Oct-19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1DAD-6BD8-47E4-B1EE-A82427F2F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2FF-3BF8-4458-9E62-8BF2CE5ADA33}" type="datetimeFigureOut">
              <a:rPr lang="en-US" smtClean="0"/>
              <a:pPr/>
              <a:t>12-Oct-19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1DAD-6BD8-47E4-B1EE-A82427F2F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2FF-3BF8-4458-9E62-8BF2CE5ADA33}" type="datetimeFigureOut">
              <a:rPr lang="en-US" smtClean="0"/>
              <a:pPr/>
              <a:t>12-Oct-19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1DAD-6BD8-47E4-B1EE-A82427F2F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2FF-3BF8-4458-9E62-8BF2CE5ADA33}" type="datetimeFigureOut">
              <a:rPr lang="en-US" smtClean="0"/>
              <a:pPr/>
              <a:t>12-Oct-19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1DAD-6BD8-47E4-B1EE-A82427F2F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2FF-3BF8-4458-9E62-8BF2CE5ADA33}" type="datetimeFigureOut">
              <a:rPr lang="en-US" smtClean="0"/>
              <a:pPr/>
              <a:t>12-Oct-19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1DAD-6BD8-47E4-B1EE-A82427F2F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2FF-3BF8-4458-9E62-8BF2CE5ADA33}" type="datetimeFigureOut">
              <a:rPr lang="en-US" smtClean="0"/>
              <a:pPr/>
              <a:t>12-Oct-19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1DAD-6BD8-47E4-B1EE-A82427F2F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2FF-3BF8-4458-9E62-8BF2CE5ADA33}" type="datetimeFigureOut">
              <a:rPr lang="en-US" smtClean="0"/>
              <a:pPr/>
              <a:t>12-Oct-19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1DAD-6BD8-47E4-B1EE-A82427F2F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2FF-3BF8-4458-9E62-8BF2CE5ADA33}" type="datetimeFigureOut">
              <a:rPr lang="en-US" smtClean="0"/>
              <a:pPr/>
              <a:t>12-Oct-19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1DAD-6BD8-47E4-B1EE-A82427F2F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2FF-3BF8-4458-9E62-8BF2CE5ADA33}" type="datetimeFigureOut">
              <a:rPr lang="en-US" smtClean="0"/>
              <a:pPr/>
              <a:t>12-Oct-19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1DAD-6BD8-47E4-B1EE-A82427F2F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2FF-3BF8-4458-9E62-8BF2CE5ADA33}" type="datetimeFigureOut">
              <a:rPr lang="en-US" smtClean="0"/>
              <a:pPr/>
              <a:t>12-Oct-19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1DAD-6BD8-47E4-B1EE-A82427F2F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2FF-3BF8-4458-9E62-8BF2CE5ADA33}" type="datetimeFigureOut">
              <a:rPr lang="en-US" smtClean="0"/>
              <a:pPr/>
              <a:t>12-Oct-19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1DAD-6BD8-47E4-B1EE-A82427F2F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2FF-3BF8-4458-9E62-8BF2CE5ADA33}" type="datetimeFigureOut">
              <a:rPr lang="en-US" smtClean="0"/>
              <a:pPr/>
              <a:t>12-Oct-19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31DAD-6BD8-47E4-B1EE-A82427F2F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295400"/>
            <a:ext cx="8229600" cy="16764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DATA PERLINDUNGAN TERHADAP PEREMPUAN DAN ANAK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ABH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715000"/>
          </a:xfrm>
        </p:spPr>
        <p:txBody>
          <a:bodyPr>
            <a:normAutofit fontScale="25000" lnSpcReduction="20000"/>
          </a:bodyPr>
          <a:lstStyle/>
          <a:p>
            <a:pPr lvl="0" algn="just">
              <a:lnSpc>
                <a:spcPct val="170000"/>
              </a:lnSpc>
            </a:pPr>
            <a:r>
              <a:rPr lang="en-US" sz="6400" dirty="0" err="1" smtClean="0">
                <a:latin typeface="Bookman Old Style" pitchFamily="18" charset="0"/>
              </a:rPr>
              <a:t>Jumlah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Anak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Berhadapan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dengan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Hukum</a:t>
            </a:r>
            <a:r>
              <a:rPr lang="en-US" sz="6400" dirty="0" smtClean="0">
                <a:latin typeface="Bookman Old Style" pitchFamily="18" charset="0"/>
              </a:rPr>
              <a:t> (ABH) </a:t>
            </a:r>
            <a:r>
              <a:rPr lang="en-US" sz="6400" dirty="0" err="1" smtClean="0">
                <a:latin typeface="Bookman Old Style" pitchFamily="18" charset="0"/>
              </a:rPr>
              <a:t>Tahun</a:t>
            </a:r>
            <a:r>
              <a:rPr lang="en-US" sz="6400" dirty="0" smtClean="0">
                <a:latin typeface="Bookman Old Style" pitchFamily="18" charset="0"/>
              </a:rPr>
              <a:t> 2017 (</a:t>
            </a:r>
            <a:r>
              <a:rPr lang="en-US" sz="6400" dirty="0" err="1" smtClean="0">
                <a:latin typeface="Bookman Old Style" pitchFamily="18" charset="0"/>
              </a:rPr>
              <a:t>sumber:Kementerian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Hukum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dan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Hak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Asasi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Manusia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Republik</a:t>
            </a:r>
            <a:r>
              <a:rPr lang="en-US" sz="6400" dirty="0" smtClean="0">
                <a:latin typeface="Bookman Old Style" pitchFamily="18" charset="0"/>
              </a:rPr>
              <a:t> Indonesia Kantor Wilayah Bengkulu)</a:t>
            </a:r>
          </a:p>
          <a:p>
            <a:pPr lvl="0" algn="just">
              <a:lnSpc>
                <a:spcPct val="170000"/>
              </a:lnSpc>
            </a:pPr>
            <a:r>
              <a:rPr lang="en-US" sz="6400" dirty="0" err="1" smtClean="0">
                <a:latin typeface="Bookman Old Style" pitchFamily="18" charset="0"/>
              </a:rPr>
              <a:t>Jumlah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Anak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Berhadapan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dengan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Hukum</a:t>
            </a:r>
            <a:r>
              <a:rPr lang="en-US" sz="6400" dirty="0" smtClean="0">
                <a:latin typeface="Bookman Old Style" pitchFamily="18" charset="0"/>
              </a:rPr>
              <a:t> (ABH) </a:t>
            </a:r>
            <a:r>
              <a:rPr lang="en-US" sz="6400" dirty="0" err="1" smtClean="0">
                <a:latin typeface="Bookman Old Style" pitchFamily="18" charset="0"/>
              </a:rPr>
              <a:t>Menurut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Jenis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Kelamin</a:t>
            </a:r>
            <a:r>
              <a:rPr lang="en-US" sz="6400" dirty="0" smtClean="0">
                <a:latin typeface="Bookman Old Style" pitchFamily="18" charset="0"/>
              </a:rPr>
              <a:t>, </a:t>
            </a:r>
            <a:r>
              <a:rPr lang="en-US" sz="6400" dirty="0" err="1" smtClean="0">
                <a:latin typeface="Bookman Old Style" pitchFamily="18" charset="0"/>
              </a:rPr>
              <a:t>laki-laki</a:t>
            </a:r>
            <a:r>
              <a:rPr lang="en-US" sz="6400" dirty="0" smtClean="0">
                <a:latin typeface="Bookman Old Style" pitchFamily="18" charset="0"/>
              </a:rPr>
              <a:t>  672 </a:t>
            </a:r>
            <a:r>
              <a:rPr lang="en-US" sz="6400" dirty="0" err="1" smtClean="0">
                <a:latin typeface="Bookman Old Style" pitchFamily="18" charset="0"/>
              </a:rPr>
              <a:t>orang</a:t>
            </a:r>
            <a:r>
              <a:rPr lang="en-US" sz="6400" dirty="0" smtClean="0">
                <a:latin typeface="Bookman Old Style" pitchFamily="18" charset="0"/>
              </a:rPr>
              <a:t>, </a:t>
            </a:r>
            <a:r>
              <a:rPr lang="en-US" sz="6400" dirty="0" err="1" smtClean="0">
                <a:latin typeface="Bookman Old Style" pitchFamily="18" charset="0"/>
              </a:rPr>
              <a:t>perempuan</a:t>
            </a:r>
            <a:r>
              <a:rPr lang="en-US" sz="6400" dirty="0" smtClean="0">
                <a:latin typeface="Bookman Old Style" pitchFamily="18" charset="0"/>
              </a:rPr>
              <a:t> 3 </a:t>
            </a:r>
            <a:r>
              <a:rPr lang="en-US" sz="6400" dirty="0" err="1" smtClean="0">
                <a:latin typeface="Bookman Old Style" pitchFamily="18" charset="0"/>
              </a:rPr>
              <a:t>orang</a:t>
            </a:r>
            <a:endParaRPr lang="en-US" sz="6400" dirty="0" smtClean="0">
              <a:latin typeface="Bookman Old Style" pitchFamily="18" charset="0"/>
            </a:endParaRPr>
          </a:p>
          <a:p>
            <a:pPr lvl="0" algn="just">
              <a:lnSpc>
                <a:spcPct val="170000"/>
              </a:lnSpc>
            </a:pPr>
            <a:r>
              <a:rPr lang="en-US" sz="6400" dirty="0" err="1" smtClean="0">
                <a:latin typeface="Bookman Old Style" pitchFamily="18" charset="0"/>
              </a:rPr>
              <a:t>Jumlah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Anak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Berhadapan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dengan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Hukum</a:t>
            </a:r>
            <a:r>
              <a:rPr lang="en-US" sz="6400" dirty="0" smtClean="0">
                <a:latin typeface="Bookman Old Style" pitchFamily="18" charset="0"/>
              </a:rPr>
              <a:t> (ABH) </a:t>
            </a:r>
            <a:r>
              <a:rPr lang="en-US" sz="6400" dirty="0" err="1" smtClean="0">
                <a:latin typeface="Bookman Old Style" pitchFamily="18" charset="0"/>
              </a:rPr>
              <a:t>Menurut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jenis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Tindak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Pidana</a:t>
            </a:r>
            <a:r>
              <a:rPr lang="en-US" sz="6400" dirty="0" smtClean="0">
                <a:latin typeface="Bookman Old Style" pitchFamily="18" charset="0"/>
              </a:rPr>
              <a:t>, </a:t>
            </a:r>
            <a:r>
              <a:rPr lang="en-US" sz="6400" dirty="0" err="1" smtClean="0">
                <a:latin typeface="Bookman Old Style" pitchFamily="18" charset="0"/>
              </a:rPr>
              <a:t>pencurian</a:t>
            </a:r>
            <a:r>
              <a:rPr lang="en-US" sz="6400" dirty="0" smtClean="0">
                <a:latin typeface="Bookman Old Style" pitchFamily="18" charset="0"/>
              </a:rPr>
              <a:t> 139 </a:t>
            </a:r>
            <a:r>
              <a:rPr lang="en-US" sz="6400" dirty="0" err="1" smtClean="0">
                <a:latin typeface="Bookman Old Style" pitchFamily="18" charset="0"/>
              </a:rPr>
              <a:t>orang</a:t>
            </a:r>
            <a:r>
              <a:rPr lang="en-US" sz="6400" dirty="0" smtClean="0">
                <a:latin typeface="Bookman Old Style" pitchFamily="18" charset="0"/>
              </a:rPr>
              <a:t>, </a:t>
            </a:r>
            <a:r>
              <a:rPr lang="en-US" sz="6400" dirty="0" err="1" smtClean="0">
                <a:latin typeface="Bookman Old Style" pitchFamily="18" charset="0"/>
              </a:rPr>
              <a:t>pembunuhan</a:t>
            </a:r>
            <a:r>
              <a:rPr lang="en-US" sz="6400" dirty="0" smtClean="0">
                <a:latin typeface="Bookman Old Style" pitchFamily="18" charset="0"/>
              </a:rPr>
              <a:t> 102 </a:t>
            </a:r>
            <a:r>
              <a:rPr lang="en-US" sz="6400" dirty="0" err="1" smtClean="0">
                <a:latin typeface="Bookman Old Style" pitchFamily="18" charset="0"/>
              </a:rPr>
              <a:t>orang</a:t>
            </a:r>
            <a:r>
              <a:rPr lang="en-US" sz="6400" dirty="0" smtClean="0">
                <a:latin typeface="Bookman Old Style" pitchFamily="18" charset="0"/>
              </a:rPr>
              <a:t>, </a:t>
            </a:r>
            <a:r>
              <a:rPr lang="en-US" sz="6400" dirty="0" err="1" smtClean="0">
                <a:latin typeface="Bookman Old Style" pitchFamily="18" charset="0"/>
              </a:rPr>
              <a:t>asusila</a:t>
            </a:r>
            <a:r>
              <a:rPr lang="en-US" sz="6400" dirty="0" smtClean="0">
                <a:latin typeface="Bookman Old Style" pitchFamily="18" charset="0"/>
              </a:rPr>
              <a:t> 203 </a:t>
            </a:r>
            <a:r>
              <a:rPr lang="en-US" sz="6400" dirty="0" err="1" smtClean="0">
                <a:latin typeface="Bookman Old Style" pitchFamily="18" charset="0"/>
              </a:rPr>
              <a:t>orang</a:t>
            </a:r>
            <a:r>
              <a:rPr lang="en-US" sz="6400" dirty="0" smtClean="0">
                <a:latin typeface="Bookman Old Style" pitchFamily="18" charset="0"/>
              </a:rPr>
              <a:t>, </a:t>
            </a:r>
            <a:r>
              <a:rPr lang="en-US" sz="6400" dirty="0" err="1" smtClean="0">
                <a:latin typeface="Bookman Old Style" pitchFamily="18" charset="0"/>
              </a:rPr>
              <a:t>penganiayaan</a:t>
            </a:r>
            <a:r>
              <a:rPr lang="en-US" sz="6400" dirty="0" smtClean="0">
                <a:latin typeface="Bookman Old Style" pitchFamily="18" charset="0"/>
              </a:rPr>
              <a:t> 48 </a:t>
            </a:r>
            <a:r>
              <a:rPr lang="en-US" sz="6400" dirty="0" err="1" smtClean="0">
                <a:latin typeface="Bookman Old Style" pitchFamily="18" charset="0"/>
              </a:rPr>
              <a:t>orang</a:t>
            </a:r>
            <a:r>
              <a:rPr lang="en-US" sz="6400" dirty="0" smtClean="0">
                <a:latin typeface="Bookman Old Style" pitchFamily="18" charset="0"/>
              </a:rPr>
              <a:t>.</a:t>
            </a:r>
          </a:p>
          <a:p>
            <a:pPr lvl="0" algn="just">
              <a:lnSpc>
                <a:spcPct val="170000"/>
              </a:lnSpc>
            </a:pPr>
            <a:r>
              <a:rPr lang="en-US" sz="6400" dirty="0" err="1" smtClean="0">
                <a:latin typeface="Bookman Old Style" pitchFamily="18" charset="0"/>
              </a:rPr>
              <a:t>Jumlah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Anak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Berhadapan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dengan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Hukum</a:t>
            </a:r>
            <a:r>
              <a:rPr lang="en-US" sz="6400" dirty="0" smtClean="0">
                <a:latin typeface="Bookman Old Style" pitchFamily="18" charset="0"/>
              </a:rPr>
              <a:t> (ABH) </a:t>
            </a:r>
            <a:r>
              <a:rPr lang="en-US" sz="6400" dirty="0" err="1" smtClean="0">
                <a:latin typeface="Bookman Old Style" pitchFamily="18" charset="0"/>
              </a:rPr>
              <a:t>dengan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hasil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pendampingan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diversi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menurut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jenis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kelamin</a:t>
            </a:r>
            <a:r>
              <a:rPr lang="en-US" sz="6400" dirty="0" smtClean="0">
                <a:latin typeface="Bookman Old Style" pitchFamily="18" charset="0"/>
              </a:rPr>
              <a:t>, </a:t>
            </a:r>
            <a:r>
              <a:rPr lang="en-US" sz="6400" dirty="0" err="1" smtClean="0">
                <a:latin typeface="Bookman Old Style" pitchFamily="18" charset="0"/>
              </a:rPr>
              <a:t>laki-laki</a:t>
            </a:r>
            <a:r>
              <a:rPr lang="en-US" sz="6400" dirty="0" smtClean="0">
                <a:latin typeface="Bookman Old Style" pitchFamily="18" charset="0"/>
              </a:rPr>
              <a:t> 147 </a:t>
            </a:r>
            <a:r>
              <a:rPr lang="en-US" sz="6400" dirty="0" err="1" smtClean="0">
                <a:latin typeface="Bookman Old Style" pitchFamily="18" charset="0"/>
              </a:rPr>
              <a:t>orang</a:t>
            </a:r>
            <a:r>
              <a:rPr lang="en-US" sz="6400" dirty="0" smtClean="0">
                <a:latin typeface="Bookman Old Style" pitchFamily="18" charset="0"/>
              </a:rPr>
              <a:t>, </a:t>
            </a:r>
            <a:r>
              <a:rPr lang="en-US" sz="6400" dirty="0" err="1" smtClean="0">
                <a:latin typeface="Bookman Old Style" pitchFamily="18" charset="0"/>
              </a:rPr>
              <a:t>perempuan</a:t>
            </a:r>
            <a:r>
              <a:rPr lang="en-US" sz="6400" dirty="0" smtClean="0">
                <a:latin typeface="Bookman Old Style" pitchFamily="18" charset="0"/>
              </a:rPr>
              <a:t> 8 </a:t>
            </a:r>
            <a:r>
              <a:rPr lang="en-US" sz="6400" dirty="0" err="1" smtClean="0">
                <a:latin typeface="Bookman Old Style" pitchFamily="18" charset="0"/>
              </a:rPr>
              <a:t>orang</a:t>
            </a:r>
            <a:endParaRPr lang="en-US" sz="6400" dirty="0" smtClean="0">
              <a:latin typeface="Bookman Old Style" pitchFamily="18" charset="0"/>
            </a:endParaRPr>
          </a:p>
          <a:p>
            <a:pPr lvl="0" algn="just">
              <a:lnSpc>
                <a:spcPct val="170000"/>
              </a:lnSpc>
            </a:pPr>
            <a:r>
              <a:rPr lang="en-US" sz="6400" dirty="0" err="1" smtClean="0">
                <a:latin typeface="Bookman Old Style" pitchFamily="18" charset="0"/>
              </a:rPr>
              <a:t>Jumlah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Anak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Berhadapan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dengan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Hukum</a:t>
            </a:r>
            <a:r>
              <a:rPr lang="en-US" sz="6400" dirty="0" smtClean="0">
                <a:latin typeface="Bookman Old Style" pitchFamily="18" charset="0"/>
              </a:rPr>
              <a:t> (ABH) yang </a:t>
            </a:r>
            <a:r>
              <a:rPr lang="en-US" sz="6400" dirty="0" err="1" smtClean="0">
                <a:latin typeface="Bookman Old Style" pitchFamily="18" charset="0"/>
              </a:rPr>
              <a:t>telah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diputus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oleh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pengadilan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sebanyak</a:t>
            </a:r>
            <a:r>
              <a:rPr lang="en-US" sz="6400" dirty="0" smtClean="0">
                <a:latin typeface="Bookman Old Style" pitchFamily="18" charset="0"/>
              </a:rPr>
              <a:t> 72 </a:t>
            </a:r>
            <a:r>
              <a:rPr lang="en-US" sz="6400" dirty="0" err="1" smtClean="0">
                <a:latin typeface="Bookman Old Style" pitchFamily="18" charset="0"/>
              </a:rPr>
              <a:t>orang</a:t>
            </a:r>
            <a:endParaRPr lang="en-US" sz="6400" dirty="0" smtClean="0">
              <a:latin typeface="Bookman Old Style" pitchFamily="18" charset="0"/>
            </a:endParaRPr>
          </a:p>
          <a:p>
            <a:pPr lvl="0" algn="just">
              <a:lnSpc>
                <a:spcPct val="170000"/>
              </a:lnSpc>
            </a:pPr>
            <a:r>
              <a:rPr lang="en-US" sz="6400" dirty="0" err="1" smtClean="0">
                <a:latin typeface="Bookman Old Style" pitchFamily="18" charset="0"/>
              </a:rPr>
              <a:t>Jumlah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Anak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Berhadapan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dengan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Hukum</a:t>
            </a:r>
            <a:r>
              <a:rPr lang="en-US" sz="6400" dirty="0" smtClean="0">
                <a:latin typeface="Bookman Old Style" pitchFamily="18" charset="0"/>
              </a:rPr>
              <a:t> (ABH) </a:t>
            </a:r>
            <a:r>
              <a:rPr lang="en-US" sz="6400" dirty="0" err="1" smtClean="0">
                <a:latin typeface="Bookman Old Style" pitchFamily="18" charset="0"/>
              </a:rPr>
              <a:t>Penghuni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Lapas</a:t>
            </a:r>
            <a:r>
              <a:rPr lang="en-US" sz="6400" dirty="0" smtClean="0">
                <a:latin typeface="Bookman Old Style" pitchFamily="18" charset="0"/>
              </a:rPr>
              <a:t> </a:t>
            </a:r>
            <a:r>
              <a:rPr lang="en-US" sz="6400" dirty="0" err="1" smtClean="0">
                <a:latin typeface="Bookman Old Style" pitchFamily="18" charset="0"/>
              </a:rPr>
              <a:t>sebanyak</a:t>
            </a:r>
            <a:r>
              <a:rPr lang="en-US" sz="6400" dirty="0" smtClean="0">
                <a:latin typeface="Bookman Old Style" pitchFamily="18" charset="0"/>
              </a:rPr>
              <a:t> 73 </a:t>
            </a:r>
            <a:r>
              <a:rPr lang="en-US" sz="6400" dirty="0" err="1" smtClean="0">
                <a:latin typeface="Bookman Old Style" pitchFamily="18" charset="0"/>
              </a:rPr>
              <a:t>orang</a:t>
            </a:r>
            <a:endParaRPr lang="en-US" sz="6400" dirty="0" smtClean="0">
              <a:latin typeface="Bookman Old Style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Bookman Old Style" pitchFamily="18" charset="0"/>
              </a:rPr>
              <a:t>PEREMPUAN BERHADAPAN DENGAN HUKUM</a:t>
            </a:r>
            <a:endParaRPr lang="en-US" sz="20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US" dirty="0" err="1" smtClean="0">
                <a:latin typeface="Bookman Old Style" pitchFamily="18" charset="0"/>
              </a:rPr>
              <a:t>Jumlah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Perempuan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Berhadapan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dengan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Hukum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Tahun</a:t>
            </a:r>
            <a:r>
              <a:rPr lang="en-US" dirty="0" smtClean="0">
                <a:latin typeface="Bookman Old Style" pitchFamily="18" charset="0"/>
              </a:rPr>
              <a:t> 2017 (</a:t>
            </a:r>
            <a:r>
              <a:rPr lang="en-US" dirty="0" err="1" smtClean="0">
                <a:latin typeface="Bookman Old Style" pitchFamily="18" charset="0"/>
              </a:rPr>
              <a:t>sumber:Kementerian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Hukum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Hak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Asasi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Manusia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Republik</a:t>
            </a:r>
            <a:r>
              <a:rPr lang="en-US" dirty="0" smtClean="0">
                <a:latin typeface="Bookman Old Style" pitchFamily="18" charset="0"/>
              </a:rPr>
              <a:t> Indonesia Kantor Wilayah Bengkulu)</a:t>
            </a:r>
          </a:p>
          <a:p>
            <a:pPr lvl="0"/>
            <a:r>
              <a:rPr lang="en-US" dirty="0" err="1" smtClean="0">
                <a:latin typeface="Bookman Old Style" pitchFamily="18" charset="0"/>
              </a:rPr>
              <a:t>Jumlah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perempuan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berhadapan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dengan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hukum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menurut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jenis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tindak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pidana</a:t>
            </a:r>
            <a:r>
              <a:rPr lang="en-US" dirty="0" smtClean="0">
                <a:latin typeface="Bookman Old Style" pitchFamily="18" charset="0"/>
              </a:rPr>
              <a:t>:</a:t>
            </a:r>
          </a:p>
          <a:p>
            <a:pPr lvl="0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err="1" smtClean="0">
                <a:latin typeface="Bookman Old Style" pitchFamily="18" charset="0"/>
              </a:rPr>
              <a:t>Narkoba</a:t>
            </a:r>
            <a:r>
              <a:rPr lang="en-US" dirty="0" smtClean="0">
                <a:latin typeface="Bookman Old Style" pitchFamily="18" charset="0"/>
              </a:rPr>
              <a:t>		: 28 </a:t>
            </a:r>
            <a:r>
              <a:rPr lang="en-US" dirty="0" err="1" smtClean="0">
                <a:latin typeface="Bookman Old Style" pitchFamily="18" charset="0"/>
              </a:rPr>
              <a:t>orang</a:t>
            </a:r>
            <a:endParaRPr lang="en-US" dirty="0" smtClean="0">
              <a:latin typeface="Bookman Old Style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err="1" smtClean="0">
                <a:latin typeface="Bookman Old Style" pitchFamily="18" charset="0"/>
              </a:rPr>
              <a:t>Penggelapan</a:t>
            </a:r>
            <a:r>
              <a:rPr lang="en-US" dirty="0" smtClean="0">
                <a:latin typeface="Bookman Old Style" pitchFamily="18" charset="0"/>
              </a:rPr>
              <a:t>		: 12 </a:t>
            </a:r>
            <a:r>
              <a:rPr lang="en-US" dirty="0" err="1" smtClean="0">
                <a:latin typeface="Bookman Old Style" pitchFamily="18" charset="0"/>
              </a:rPr>
              <a:t>orang</a:t>
            </a:r>
            <a:endParaRPr lang="en-US" dirty="0" smtClean="0">
              <a:latin typeface="Bookman Old Style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err="1" smtClean="0">
                <a:latin typeface="Bookman Old Style" pitchFamily="18" charset="0"/>
              </a:rPr>
              <a:t>Korupsi</a:t>
            </a:r>
            <a:r>
              <a:rPr lang="en-US" dirty="0" smtClean="0">
                <a:latin typeface="Bookman Old Style" pitchFamily="18" charset="0"/>
              </a:rPr>
              <a:t>		: 20 </a:t>
            </a:r>
            <a:r>
              <a:rPr lang="en-US" dirty="0" err="1" smtClean="0">
                <a:latin typeface="Bookman Old Style" pitchFamily="18" charset="0"/>
              </a:rPr>
              <a:t>orang</a:t>
            </a:r>
            <a:endParaRPr lang="en-US" dirty="0" smtClean="0">
              <a:latin typeface="Bookman Old Style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err="1" smtClean="0">
                <a:latin typeface="Bookman Old Style" pitchFamily="18" charset="0"/>
              </a:rPr>
              <a:t>Traficking</a:t>
            </a:r>
            <a:r>
              <a:rPr lang="en-US" dirty="0" smtClean="0">
                <a:latin typeface="Bookman Old Style" pitchFamily="18" charset="0"/>
              </a:rPr>
              <a:t>		:  2 </a:t>
            </a:r>
            <a:r>
              <a:rPr lang="en-US" dirty="0" err="1" smtClean="0">
                <a:latin typeface="Bookman Old Style" pitchFamily="18" charset="0"/>
              </a:rPr>
              <a:t>orang</a:t>
            </a:r>
            <a:endParaRPr lang="en-US" dirty="0" smtClean="0">
              <a:latin typeface="Bookman Old Style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err="1" smtClean="0">
                <a:latin typeface="Bookman Old Style" pitchFamily="18" charset="0"/>
              </a:rPr>
              <a:t>Pencurian</a:t>
            </a:r>
            <a:r>
              <a:rPr lang="en-US" dirty="0" smtClean="0">
                <a:latin typeface="Bookman Old Style" pitchFamily="18" charset="0"/>
              </a:rPr>
              <a:t>		:  3 </a:t>
            </a:r>
            <a:r>
              <a:rPr lang="en-US" dirty="0" err="1" smtClean="0">
                <a:latin typeface="Bookman Old Style" pitchFamily="18" charset="0"/>
              </a:rPr>
              <a:t>orang</a:t>
            </a:r>
            <a:endParaRPr lang="en-US" dirty="0" smtClean="0">
              <a:latin typeface="Bookman Old Style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err="1" smtClean="0">
                <a:latin typeface="Bookman Old Style" pitchFamily="18" charset="0"/>
              </a:rPr>
              <a:t>Pembunuhan</a:t>
            </a:r>
            <a:r>
              <a:rPr lang="en-US" dirty="0" smtClean="0">
                <a:latin typeface="Bookman Old Style" pitchFamily="18" charset="0"/>
              </a:rPr>
              <a:t>		:  1 </a:t>
            </a:r>
            <a:r>
              <a:rPr lang="en-US" dirty="0" err="1" smtClean="0">
                <a:latin typeface="Bookman Old Style" pitchFamily="18" charset="0"/>
              </a:rPr>
              <a:t>orang</a:t>
            </a:r>
            <a:endParaRPr lang="en-US" dirty="0" smtClean="0">
              <a:latin typeface="Bookman Old Style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err="1" smtClean="0">
                <a:latin typeface="Bookman Old Style" pitchFamily="18" charset="0"/>
              </a:rPr>
              <a:t>Asusila</a:t>
            </a:r>
            <a:r>
              <a:rPr lang="en-US" dirty="0" smtClean="0">
                <a:latin typeface="Bookman Old Style" pitchFamily="18" charset="0"/>
              </a:rPr>
              <a:t>		:  1 </a:t>
            </a:r>
            <a:r>
              <a:rPr lang="en-US" dirty="0" err="1" smtClean="0">
                <a:latin typeface="Bookman Old Style" pitchFamily="18" charset="0"/>
              </a:rPr>
              <a:t>orang</a:t>
            </a:r>
            <a:endParaRPr lang="en-US" dirty="0" smtClean="0">
              <a:latin typeface="Bookman Old Style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err="1" smtClean="0">
                <a:latin typeface="Bookman Old Style" pitchFamily="18" charset="0"/>
              </a:rPr>
              <a:t>Penganiayaan</a:t>
            </a:r>
            <a:r>
              <a:rPr lang="en-US" dirty="0" smtClean="0">
                <a:latin typeface="Bookman Old Style" pitchFamily="18" charset="0"/>
              </a:rPr>
              <a:t>		:  1 </a:t>
            </a:r>
            <a:r>
              <a:rPr lang="en-US" dirty="0" err="1" smtClean="0">
                <a:latin typeface="Bookman Old Style" pitchFamily="18" charset="0"/>
              </a:rPr>
              <a:t>orang</a:t>
            </a:r>
            <a:endParaRPr lang="en-US" dirty="0" smtClean="0">
              <a:latin typeface="Bookman Old Style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err="1" smtClean="0">
                <a:latin typeface="Bookman Old Style" pitchFamily="18" charset="0"/>
              </a:rPr>
              <a:t>Perlindungan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Anak</a:t>
            </a:r>
            <a:r>
              <a:rPr lang="en-US" dirty="0" smtClean="0">
                <a:latin typeface="Bookman Old Style" pitchFamily="18" charset="0"/>
              </a:rPr>
              <a:t>	:  1 </a:t>
            </a:r>
            <a:r>
              <a:rPr lang="en-US" dirty="0" err="1" smtClean="0">
                <a:latin typeface="Bookman Old Style" pitchFamily="18" charset="0"/>
              </a:rPr>
              <a:t>orang</a:t>
            </a:r>
            <a:endParaRPr lang="en-US" dirty="0" smtClean="0">
              <a:latin typeface="Bookman Old Style" pitchFamily="18" charset="0"/>
            </a:endParaRPr>
          </a:p>
          <a:p>
            <a:pPr lvl="0"/>
            <a:r>
              <a:rPr lang="en-US" dirty="0" err="1" smtClean="0">
                <a:latin typeface="Bookman Old Style" pitchFamily="18" charset="0"/>
              </a:rPr>
              <a:t>Jumlah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perempuan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berhadapan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dengan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hukum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menurut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peraturan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perundangan</a:t>
            </a:r>
            <a:r>
              <a:rPr lang="en-US" dirty="0" smtClean="0">
                <a:latin typeface="Bookman Old Style" pitchFamily="18" charset="0"/>
              </a:rPr>
              <a:t> yang </a:t>
            </a:r>
            <a:r>
              <a:rPr lang="en-US" dirty="0" err="1" smtClean="0">
                <a:latin typeface="Bookman Old Style" pitchFamily="18" charset="0"/>
              </a:rPr>
              <a:t>diterapkan</a:t>
            </a:r>
            <a:endParaRPr lang="en-US" dirty="0" smtClean="0">
              <a:latin typeface="Bookman Old Style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Bookman Old Style" pitchFamily="18" charset="0"/>
              </a:rPr>
              <a:t>	KUHP			: 18 </a:t>
            </a:r>
            <a:r>
              <a:rPr lang="en-US" dirty="0" err="1" smtClean="0">
                <a:latin typeface="Bookman Old Style" pitchFamily="18" charset="0"/>
              </a:rPr>
              <a:t>orang</a:t>
            </a:r>
            <a:endParaRPr lang="en-US" dirty="0" smtClean="0">
              <a:latin typeface="Bookman Old Style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Bookman Old Style" pitchFamily="18" charset="0"/>
              </a:rPr>
              <a:t>	UU No.31 </a:t>
            </a:r>
            <a:r>
              <a:rPr lang="en-US" dirty="0" err="1" smtClean="0">
                <a:latin typeface="Bookman Old Style" pitchFamily="18" charset="0"/>
              </a:rPr>
              <a:t>Tahun</a:t>
            </a:r>
            <a:r>
              <a:rPr lang="en-US" dirty="0" smtClean="0">
                <a:latin typeface="Bookman Old Style" pitchFamily="18" charset="0"/>
              </a:rPr>
              <a:t> 1999	: 20 </a:t>
            </a:r>
            <a:r>
              <a:rPr lang="en-US" dirty="0" err="1" smtClean="0">
                <a:latin typeface="Bookman Old Style" pitchFamily="18" charset="0"/>
              </a:rPr>
              <a:t>orang</a:t>
            </a:r>
            <a:endParaRPr lang="en-US" dirty="0" smtClean="0">
              <a:latin typeface="Bookman Old Style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Bookman Old Style" pitchFamily="18" charset="0"/>
              </a:rPr>
              <a:t>	UU No.35 </a:t>
            </a:r>
            <a:r>
              <a:rPr lang="en-US" dirty="0" err="1" smtClean="0">
                <a:latin typeface="Bookman Old Style" pitchFamily="18" charset="0"/>
              </a:rPr>
              <a:t>Tahun</a:t>
            </a:r>
            <a:r>
              <a:rPr lang="en-US" dirty="0" smtClean="0">
                <a:latin typeface="Bookman Old Style" pitchFamily="18" charset="0"/>
              </a:rPr>
              <a:t> 2009	: 28 </a:t>
            </a:r>
            <a:r>
              <a:rPr lang="en-US" dirty="0" err="1" smtClean="0">
                <a:latin typeface="Bookman Old Style" pitchFamily="18" charset="0"/>
              </a:rPr>
              <a:t>orang</a:t>
            </a:r>
            <a:endParaRPr lang="en-US" dirty="0" smtClean="0">
              <a:latin typeface="Bookman Old Style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Bookman Old Style" pitchFamily="18" charset="0"/>
              </a:rPr>
              <a:t>	UU No.21 </a:t>
            </a:r>
            <a:r>
              <a:rPr lang="en-US" dirty="0" err="1" smtClean="0">
                <a:latin typeface="Bookman Old Style" pitchFamily="18" charset="0"/>
              </a:rPr>
              <a:t>Tahun</a:t>
            </a:r>
            <a:r>
              <a:rPr lang="en-US" dirty="0" smtClean="0">
                <a:latin typeface="Bookman Old Style" pitchFamily="18" charset="0"/>
              </a:rPr>
              <a:t> 2007	:  2 </a:t>
            </a:r>
            <a:r>
              <a:rPr lang="en-US" dirty="0" err="1" smtClean="0">
                <a:latin typeface="Bookman Old Style" pitchFamily="18" charset="0"/>
              </a:rPr>
              <a:t>orang</a:t>
            </a:r>
            <a:endParaRPr lang="en-US" dirty="0" smtClean="0">
              <a:latin typeface="Bookman Old Style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Bookman Old Style" pitchFamily="18" charset="0"/>
              </a:rPr>
              <a:t>	UU No.18 </a:t>
            </a:r>
            <a:r>
              <a:rPr lang="en-US" dirty="0" err="1" smtClean="0">
                <a:latin typeface="Bookman Old Style" pitchFamily="18" charset="0"/>
              </a:rPr>
              <a:t>Tahun</a:t>
            </a:r>
            <a:r>
              <a:rPr lang="en-US" dirty="0" smtClean="0">
                <a:latin typeface="Bookman Old Style" pitchFamily="18" charset="0"/>
              </a:rPr>
              <a:t> 2013	:  1 </a:t>
            </a:r>
            <a:r>
              <a:rPr lang="en-US" dirty="0" err="1" smtClean="0">
                <a:latin typeface="Bookman Old Style" pitchFamily="18" charset="0"/>
              </a:rPr>
              <a:t>orang</a:t>
            </a:r>
            <a:endParaRPr lang="en-US" dirty="0" smtClean="0">
              <a:latin typeface="Bookman Old Style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Bookman Old Style" pitchFamily="18" charset="0"/>
              </a:rPr>
              <a:t>	UU No.35 </a:t>
            </a:r>
            <a:r>
              <a:rPr lang="en-US" dirty="0" err="1" smtClean="0">
                <a:latin typeface="Bookman Old Style" pitchFamily="18" charset="0"/>
              </a:rPr>
              <a:t>Tahun</a:t>
            </a:r>
            <a:r>
              <a:rPr lang="en-US" dirty="0" smtClean="0">
                <a:latin typeface="Bookman Old Style" pitchFamily="18" charset="0"/>
              </a:rPr>
              <a:t> 2014	:  1 </a:t>
            </a:r>
            <a:r>
              <a:rPr lang="en-US" dirty="0" err="1" smtClean="0">
                <a:latin typeface="Bookman Old Style" pitchFamily="18" charset="0"/>
              </a:rPr>
              <a:t>orang</a:t>
            </a:r>
            <a:endParaRPr lang="en-US" dirty="0" smtClean="0">
              <a:latin typeface="Bookman Old Style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Anak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</a:t>
            </a:r>
            <a:r>
              <a:rPr lang="en-US" sz="3200" dirty="0" smtClean="0"/>
              <a:t> </a:t>
            </a:r>
            <a:r>
              <a:rPr lang="en-US" sz="3200" dirty="0" err="1" smtClean="0"/>
              <a:t>Narkoba</a:t>
            </a:r>
            <a:r>
              <a:rPr lang="en-US" sz="3200" dirty="0" smtClean="0"/>
              <a:t> </a:t>
            </a:r>
            <a:r>
              <a:rPr lang="en-US" sz="3200" dirty="0" err="1" smtClean="0"/>
              <a:t>Tahun</a:t>
            </a:r>
            <a:r>
              <a:rPr lang="en-US" sz="3200" dirty="0" smtClean="0"/>
              <a:t> 2017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2286000"/>
                <a:gridCol w="2286000"/>
                <a:gridCol w="2743200"/>
              </a:tblGrid>
              <a:tr h="990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JENIS KELAMIN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JUMLAH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KETERANGAN JENIS NARKOBA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Bookman Old Style"/>
                        </a:rPr>
                        <a:t>Laki-laki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56</a:t>
                      </a:r>
                    </a:p>
                  </a:txBody>
                  <a:tcPr marL="0" marR="0" marT="0" marB="0" anchor="b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Ganja, Shabu, Komix, Samcodin, Lem, Mushrom, Gorila, Inex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Bookman Old Style"/>
                        </a:rPr>
                        <a:t>Perempuan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Bookman Old Style"/>
                        </a:rPr>
                        <a:t>Jumlah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61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3962400"/>
            <a:ext cx="27478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latin typeface="Bookman Old Style" pitchFamily="18" charset="0"/>
              </a:rPr>
              <a:t>Sumber</a:t>
            </a:r>
            <a:r>
              <a:rPr lang="en-US" sz="1200" dirty="0" smtClean="0">
                <a:latin typeface="Bookman Old Style" pitchFamily="18" charset="0"/>
              </a:rPr>
              <a:t>: BNNP </a:t>
            </a:r>
            <a:r>
              <a:rPr lang="en-US" sz="1200" dirty="0" err="1" smtClean="0">
                <a:latin typeface="Bookman Old Style" pitchFamily="18" charset="0"/>
              </a:rPr>
              <a:t>Provinsi</a:t>
            </a:r>
            <a:r>
              <a:rPr lang="en-US" sz="1200" dirty="0" smtClean="0">
                <a:latin typeface="Bookman Old Style" pitchFamily="18" charset="0"/>
              </a:rPr>
              <a:t> Bengkulu</a:t>
            </a:r>
            <a:endParaRPr lang="en-US" sz="12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 </a:t>
            </a:r>
            <a:r>
              <a:rPr lang="en-US" sz="2800" dirty="0" err="1" smtClean="0"/>
              <a:t>Narkoba</a:t>
            </a:r>
            <a:r>
              <a:rPr lang="en-US" sz="2800" dirty="0" smtClean="0"/>
              <a:t>  </a:t>
            </a:r>
            <a:r>
              <a:rPr lang="en-US" sz="2800" dirty="0" err="1" smtClean="0"/>
              <a:t>Tahun</a:t>
            </a:r>
            <a:r>
              <a:rPr lang="en-US" sz="2800" dirty="0" smtClean="0"/>
              <a:t> 2017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09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362200"/>
                <a:gridCol w="2209800"/>
                <a:gridCol w="2819400"/>
              </a:tblGrid>
              <a:tr h="7822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JENIS KELAMIN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JUMLAH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KETERANGAN JENIS NARKOBA</a:t>
                      </a:r>
                    </a:p>
                  </a:txBody>
                  <a:tcPr marL="0" marR="0" marT="0" marB="0" anchor="ctr"/>
                </a:tc>
              </a:tr>
              <a:tr h="475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Bookman Old Style"/>
                        </a:rPr>
                        <a:t>Laki-laki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255</a:t>
                      </a:r>
                    </a:p>
                  </a:txBody>
                  <a:tcPr marL="0" marR="0" marT="0" marB="0" anchor="b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Ganja, Shabu, Komix, Samcodin, Lem, Mushrom, Gorila, Inex</a:t>
                      </a:r>
                    </a:p>
                  </a:txBody>
                  <a:tcPr marL="0" marR="0" marT="0" marB="0"/>
                </a:tc>
              </a:tr>
              <a:tr h="475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Bookman Old Style"/>
                        </a:rPr>
                        <a:t>Perempuan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58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Jumlah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274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3962400"/>
            <a:ext cx="27478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latin typeface="Bookman Old Style" pitchFamily="18" charset="0"/>
              </a:rPr>
              <a:t>Sumber</a:t>
            </a:r>
            <a:r>
              <a:rPr lang="en-US" sz="1200" dirty="0" smtClean="0">
                <a:latin typeface="Bookman Old Style" pitchFamily="18" charset="0"/>
              </a:rPr>
              <a:t>: BNNP </a:t>
            </a:r>
            <a:r>
              <a:rPr lang="en-US" sz="1200" dirty="0" err="1" smtClean="0">
                <a:latin typeface="Bookman Old Style" pitchFamily="18" charset="0"/>
              </a:rPr>
              <a:t>Provinsi</a:t>
            </a:r>
            <a:r>
              <a:rPr lang="en-US" sz="1200" dirty="0" smtClean="0">
                <a:latin typeface="Bookman Old Style" pitchFamily="18" charset="0"/>
              </a:rPr>
              <a:t> Bengkulu</a:t>
            </a:r>
            <a:endParaRPr lang="en-US" sz="12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 </a:t>
            </a:r>
            <a:r>
              <a:rPr lang="en-US" sz="2000" dirty="0" err="1" smtClean="0"/>
              <a:t>Penghuni</a:t>
            </a:r>
            <a:r>
              <a:rPr lang="en-US" sz="2000" dirty="0" smtClean="0"/>
              <a:t> </a:t>
            </a:r>
            <a:r>
              <a:rPr lang="en-US" sz="2000" dirty="0" err="1" smtClean="0"/>
              <a:t>Panti</a:t>
            </a:r>
            <a:r>
              <a:rPr lang="en-US" sz="2000" dirty="0" smtClean="0"/>
              <a:t> </a:t>
            </a:r>
            <a:r>
              <a:rPr lang="en-US" sz="2000" dirty="0" err="1" smtClean="0"/>
              <a:t>Asuhan</a:t>
            </a:r>
            <a:r>
              <a:rPr lang="en-US" sz="2000" dirty="0" smtClean="0"/>
              <a:t>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Kabupaten</a:t>
            </a:r>
            <a:r>
              <a:rPr lang="en-US" sz="2000" dirty="0" smtClean="0"/>
              <a:t>/Kota</a:t>
            </a:r>
            <a:br>
              <a:rPr lang="en-US" sz="2000" dirty="0" smtClean="0"/>
            </a:br>
            <a:r>
              <a:rPr lang="en-US" sz="2000" dirty="0" err="1" smtClean="0"/>
              <a:t>Tahun</a:t>
            </a:r>
            <a:r>
              <a:rPr lang="en-US" sz="2000" dirty="0" smtClean="0"/>
              <a:t> 2017</a:t>
            </a:r>
            <a:br>
              <a:rPr lang="en-US" sz="2000" dirty="0" smtClean="0"/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219201"/>
          <a:ext cx="8229600" cy="4702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529840"/>
                <a:gridCol w="1645920"/>
                <a:gridCol w="1645920"/>
                <a:gridCol w="1645920"/>
              </a:tblGrid>
              <a:tr h="3057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No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Bookman Old Style"/>
                        </a:rPr>
                        <a:t>Kabupaten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/Kota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Jenis Kelamin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Jumlah</a:t>
                      </a:r>
                    </a:p>
                  </a:txBody>
                  <a:tcPr marL="0" marR="0" marT="0" marB="0" anchor="b"/>
                </a:tc>
              </a:tr>
              <a:tr h="3057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(L+P)</a:t>
                      </a:r>
                    </a:p>
                  </a:txBody>
                  <a:tcPr marL="0" marR="0" marT="0" marB="0" anchor="b"/>
                </a:tc>
              </a:tr>
              <a:tr h="3057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Bookman Old Style"/>
                        </a:rPr>
                        <a:t>Kabupaten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Bookman Old Style"/>
                        </a:rPr>
                        <a:t>Seluma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40</a:t>
                      </a:r>
                    </a:p>
                  </a:txBody>
                  <a:tcPr marL="0" marR="0" marT="0" marB="0" anchor="b"/>
                </a:tc>
              </a:tr>
              <a:tr h="436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Bookman Old Style"/>
                        </a:rPr>
                        <a:t>Kabupaten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 Bengkulu Selatan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45</a:t>
                      </a:r>
                    </a:p>
                  </a:txBody>
                  <a:tcPr marL="0" marR="0" marT="0" marB="0" anchor="b"/>
                </a:tc>
              </a:tr>
              <a:tr h="3057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Kabupaten Muko-Muko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70</a:t>
                      </a:r>
                    </a:p>
                  </a:txBody>
                  <a:tcPr marL="0" marR="0" marT="0" marB="0" anchor="b"/>
                </a:tc>
              </a:tr>
              <a:tr h="436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Kabupaten Bengkulu Tengah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71</a:t>
                      </a:r>
                    </a:p>
                  </a:txBody>
                  <a:tcPr marL="0" marR="0" marT="0" marB="0" anchor="b"/>
                </a:tc>
              </a:tr>
              <a:tr h="436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Kabupaten Rejang Lebong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72</a:t>
                      </a:r>
                    </a:p>
                  </a:txBody>
                  <a:tcPr marL="0" marR="0" marT="0" marB="0" anchor="b"/>
                </a:tc>
              </a:tr>
              <a:tr h="3057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Kabupaten Kepahiang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80</a:t>
                      </a:r>
                    </a:p>
                  </a:txBody>
                  <a:tcPr marL="0" marR="0" marT="0" marB="0" anchor="b"/>
                </a:tc>
              </a:tr>
              <a:tr h="3057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Kabupaten Lebong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107</a:t>
                      </a:r>
                    </a:p>
                  </a:txBody>
                  <a:tcPr marL="0" marR="0" marT="0" marB="0" anchor="b"/>
                </a:tc>
              </a:tr>
              <a:tr h="436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Kabupaten Bengkulu Utara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153</a:t>
                      </a:r>
                    </a:p>
                  </a:txBody>
                  <a:tcPr marL="0" marR="0" marT="0" marB="0" anchor="b"/>
                </a:tc>
              </a:tr>
              <a:tr h="3057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Kabupaten Kaur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201</a:t>
                      </a:r>
                    </a:p>
                  </a:txBody>
                  <a:tcPr marL="0" marR="0" marT="0" marB="0" anchor="b"/>
                </a:tc>
              </a:tr>
              <a:tr h="3057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Kota Bengkulu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290</a:t>
                      </a:r>
                    </a:p>
                  </a:txBody>
                  <a:tcPr marL="0" marR="0" marT="0" marB="0" anchor="b"/>
                </a:tc>
              </a:tr>
              <a:tr h="30575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Jumlah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593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1129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6096000"/>
            <a:ext cx="32512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latin typeface="Bookman Old Style" pitchFamily="18" charset="0"/>
              </a:rPr>
              <a:t>Sumber</a:t>
            </a:r>
            <a:r>
              <a:rPr lang="en-US" sz="1200" dirty="0" smtClean="0">
                <a:latin typeface="Bookman Old Style" pitchFamily="18" charset="0"/>
              </a:rPr>
              <a:t>: </a:t>
            </a:r>
            <a:r>
              <a:rPr lang="en-US" sz="1200" dirty="0" err="1" smtClean="0">
                <a:latin typeface="Bookman Old Style" pitchFamily="18" charset="0"/>
              </a:rPr>
              <a:t>Dinas</a:t>
            </a:r>
            <a:r>
              <a:rPr lang="en-US" sz="1200" dirty="0" smtClean="0">
                <a:latin typeface="Bookman Old Style" pitchFamily="18" charset="0"/>
              </a:rPr>
              <a:t> </a:t>
            </a:r>
            <a:r>
              <a:rPr lang="en-US" sz="1200" dirty="0" err="1" smtClean="0">
                <a:latin typeface="Bookman Old Style" pitchFamily="18" charset="0"/>
              </a:rPr>
              <a:t>Sosial</a:t>
            </a:r>
            <a:r>
              <a:rPr lang="en-US" sz="1200" dirty="0" smtClean="0">
                <a:latin typeface="Bookman Old Style" pitchFamily="18" charset="0"/>
              </a:rPr>
              <a:t> </a:t>
            </a:r>
            <a:r>
              <a:rPr lang="en-US" sz="1200" dirty="0" err="1" smtClean="0">
                <a:latin typeface="Bookman Old Style" pitchFamily="18" charset="0"/>
              </a:rPr>
              <a:t>Provinsi</a:t>
            </a:r>
            <a:r>
              <a:rPr lang="en-US" sz="1200" dirty="0" smtClean="0">
                <a:latin typeface="Bookman Old Style" pitchFamily="18" charset="0"/>
              </a:rPr>
              <a:t> Bengkulu</a:t>
            </a:r>
            <a:endParaRPr lang="en-US" sz="12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Kematian</a:t>
            </a:r>
            <a:r>
              <a:rPr lang="en-US" sz="2000" dirty="0" smtClean="0"/>
              <a:t> </a:t>
            </a:r>
            <a:r>
              <a:rPr lang="en-US" sz="2000" dirty="0" err="1" smtClean="0"/>
              <a:t>Ibu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Kabupaten</a:t>
            </a:r>
            <a:r>
              <a:rPr lang="en-US" sz="2000" dirty="0" smtClean="0"/>
              <a:t>/Kota</a:t>
            </a:r>
            <a:br>
              <a:rPr lang="en-US" sz="2000" dirty="0" smtClean="0"/>
            </a:br>
            <a:r>
              <a:rPr lang="en-US" sz="2000" dirty="0" err="1" smtClean="0"/>
              <a:t>Tahun</a:t>
            </a:r>
            <a:r>
              <a:rPr lang="en-US" sz="2000" dirty="0" smtClean="0"/>
              <a:t> 2017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85800"/>
          <a:ext cx="8229600" cy="5376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9144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533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NO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KABUPATEN/KOTA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KEMATIAN IBU HAMIL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KEMATIAN IBU BERSALIN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KEMATIAN IBU NIFAS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JUMLAH</a:t>
                      </a:r>
                    </a:p>
                  </a:txBody>
                  <a:tcPr marL="9525" marR="9525" marT="9525" marB="0" anchor="ctr"/>
                </a:tc>
              </a:tr>
              <a:tr h="398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&lt; 20 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20-34 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&gt; 35 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&lt; 20 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20-34 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&gt; 35 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&lt; 20 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20-34 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&gt; 35 TH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Bengkulu Selatan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98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Rejang Lebong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398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Bengkulu Utara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338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Kaur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38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Seluma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98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Muko-Muko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338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Lebong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398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Kepahiang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398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Bengkulu Tengah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398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Kota Bengkulu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33840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Jumlah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6096000"/>
            <a:ext cx="35766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latin typeface="Bookman Old Style" pitchFamily="18" charset="0"/>
              </a:rPr>
              <a:t>Sumber</a:t>
            </a:r>
            <a:r>
              <a:rPr lang="en-US" sz="1200" dirty="0" smtClean="0">
                <a:latin typeface="Bookman Old Style" pitchFamily="18" charset="0"/>
              </a:rPr>
              <a:t>: </a:t>
            </a:r>
            <a:r>
              <a:rPr lang="en-US" sz="1200" dirty="0" err="1" smtClean="0">
                <a:latin typeface="Bookman Old Style" pitchFamily="18" charset="0"/>
              </a:rPr>
              <a:t>Dinas</a:t>
            </a:r>
            <a:r>
              <a:rPr lang="en-US" sz="1200" dirty="0" smtClean="0">
                <a:latin typeface="Bookman Old Style" pitchFamily="18" charset="0"/>
              </a:rPr>
              <a:t> </a:t>
            </a:r>
            <a:r>
              <a:rPr lang="en-US" sz="1200" dirty="0" err="1" smtClean="0">
                <a:latin typeface="Bookman Old Style" pitchFamily="18" charset="0"/>
              </a:rPr>
              <a:t>Kesehatan</a:t>
            </a:r>
            <a:r>
              <a:rPr lang="en-US" sz="1200" dirty="0" smtClean="0">
                <a:latin typeface="Bookman Old Style" pitchFamily="18" charset="0"/>
              </a:rPr>
              <a:t> </a:t>
            </a:r>
            <a:r>
              <a:rPr lang="en-US" sz="1200" dirty="0" err="1" smtClean="0">
                <a:latin typeface="Bookman Old Style" pitchFamily="18" charset="0"/>
              </a:rPr>
              <a:t>Provinsi</a:t>
            </a:r>
            <a:r>
              <a:rPr lang="en-US" sz="1200" dirty="0" smtClean="0">
                <a:latin typeface="Bookman Old Style" pitchFamily="18" charset="0"/>
              </a:rPr>
              <a:t> Bengkulu</a:t>
            </a:r>
            <a:endParaRPr lang="en-US" sz="12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Kematian</a:t>
            </a:r>
            <a:r>
              <a:rPr lang="en-US" sz="2200" dirty="0" smtClean="0"/>
              <a:t> </a:t>
            </a:r>
            <a:r>
              <a:rPr lang="en-US" sz="2200" dirty="0" err="1" smtClean="0"/>
              <a:t>Anak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Kabupaten</a:t>
            </a:r>
            <a:r>
              <a:rPr lang="en-US" sz="2200" dirty="0" smtClean="0"/>
              <a:t> /Kota</a:t>
            </a:r>
            <a:br>
              <a:rPr lang="en-US" sz="2200" dirty="0" smtClean="0"/>
            </a:br>
            <a:r>
              <a:rPr lang="en-US" sz="2200" dirty="0" err="1" smtClean="0"/>
              <a:t>Tahun</a:t>
            </a:r>
            <a:r>
              <a:rPr lang="en-US" sz="2200" dirty="0" smtClean="0"/>
              <a:t> 2017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595" cy="5105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1600200"/>
                <a:gridCol w="533400"/>
                <a:gridCol w="477980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3425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NO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KABUPATEN/KOTA</a:t>
                      </a:r>
                    </a:p>
                  </a:txBody>
                  <a:tcPr marL="0" marR="0" marT="0" marB="0" anchor="ctr"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KEMATIAN ANAK (7-18 TAHUN)</a:t>
                      </a: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PENYEBAB KEMATIAN POST NEONATAL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JUMLAH KAB/KOTA MELAKSANAKAN AMP</a:t>
                      </a:r>
                    </a:p>
                  </a:txBody>
                  <a:tcPr marL="0" marR="0" marT="0" marB="0" vert="vert" anchor="ctr"/>
                </a:tc>
              </a:tr>
              <a:tr h="342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KECELAKAAN TRANSPORTASI</a:t>
                      </a:r>
                    </a:p>
                  </a:txBody>
                  <a:tcPr marL="0" marR="0" marT="0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PENYAKIT MENULAR</a:t>
                      </a:r>
                    </a:p>
                  </a:txBody>
                  <a:tcPr marL="0" marR="0" marT="0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PENYAKIT TIDAK MENULAR</a:t>
                      </a:r>
                    </a:p>
                  </a:txBody>
                  <a:tcPr marL="0" marR="0" marT="0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BUNUH DIRI</a:t>
                      </a:r>
                    </a:p>
                  </a:txBody>
                  <a:tcPr marL="0" marR="0" marT="0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LAIN-LAIN</a:t>
                      </a:r>
                    </a:p>
                  </a:txBody>
                  <a:tcPr marL="0" marR="0" marT="0" marB="0" vert="vert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22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JUMLAH</a:t>
                      </a:r>
                    </a:p>
                  </a:txBody>
                  <a:tcPr marL="0" marR="0" marT="0" marB="0" vert="vert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Bengkulu Selatan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342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Rejang Lebong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342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Bengkulu Utara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342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Kaur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342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Seluma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342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Muko-Muko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342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Lebong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342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Kepahiang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342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Bengkulu Tengah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342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Kota Bengkulu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3425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6096000"/>
            <a:ext cx="35766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latin typeface="Bookman Old Style" pitchFamily="18" charset="0"/>
              </a:rPr>
              <a:t>Sumber</a:t>
            </a:r>
            <a:r>
              <a:rPr lang="en-US" sz="1200" dirty="0" smtClean="0">
                <a:latin typeface="Bookman Old Style" pitchFamily="18" charset="0"/>
              </a:rPr>
              <a:t>: </a:t>
            </a:r>
            <a:r>
              <a:rPr lang="en-US" sz="1200" dirty="0" err="1" smtClean="0">
                <a:latin typeface="Bookman Old Style" pitchFamily="18" charset="0"/>
              </a:rPr>
              <a:t>Dinas</a:t>
            </a:r>
            <a:r>
              <a:rPr lang="en-US" sz="1200" dirty="0" smtClean="0">
                <a:latin typeface="Bookman Old Style" pitchFamily="18" charset="0"/>
              </a:rPr>
              <a:t> </a:t>
            </a:r>
            <a:r>
              <a:rPr lang="en-US" sz="1200" dirty="0" err="1" smtClean="0">
                <a:latin typeface="Bookman Old Style" pitchFamily="18" charset="0"/>
              </a:rPr>
              <a:t>Kesehatan</a:t>
            </a:r>
            <a:r>
              <a:rPr lang="en-US" sz="1200" dirty="0" smtClean="0">
                <a:latin typeface="Bookman Old Style" pitchFamily="18" charset="0"/>
              </a:rPr>
              <a:t> </a:t>
            </a:r>
            <a:r>
              <a:rPr lang="en-US" sz="1200" dirty="0" err="1" smtClean="0">
                <a:latin typeface="Bookman Old Style" pitchFamily="18" charset="0"/>
              </a:rPr>
              <a:t>Provinsi</a:t>
            </a:r>
            <a:r>
              <a:rPr lang="en-US" sz="1200" dirty="0" smtClean="0">
                <a:latin typeface="Bookman Old Style" pitchFamily="18" charset="0"/>
              </a:rPr>
              <a:t> Bengkulu</a:t>
            </a:r>
            <a:endParaRPr lang="en-US" sz="12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563</Words>
  <Application>Microsoft Office PowerPoint</Application>
  <PresentationFormat>On-screen Show (4:3)</PresentationFormat>
  <Paragraphs>403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DATA PERLINDUNGAN TERHADAP PEREMPUAN DAN ANAK  </vt:lpstr>
      <vt:lpstr>ABH</vt:lpstr>
      <vt:lpstr>PEREMPUAN BERHADAPAN DENGAN HUKUM</vt:lpstr>
      <vt:lpstr>Jumlah Anak Pengguna Narkoba Tahun 2017</vt:lpstr>
      <vt:lpstr>Jumlah Pengguna Narkoba  Tahun 2017</vt:lpstr>
      <vt:lpstr>Jumlah Anak Penghuni Panti Asuhan Menurut Kabupaten/Kota Tahun 2017 </vt:lpstr>
      <vt:lpstr> Jumlah Kematian Ibu Berdasarkan Kabupaten/Kota Tahun 2017 </vt:lpstr>
      <vt:lpstr>Jumlah Kematian Anak Berdasarkan Kabupaten /Kota Tahun 2017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KEPENDUDUKAN</dc:title>
  <dc:creator>toshiba</dc:creator>
  <cp:lastModifiedBy>LENOVO</cp:lastModifiedBy>
  <cp:revision>47</cp:revision>
  <dcterms:created xsi:type="dcterms:W3CDTF">2018-08-28T05:46:12Z</dcterms:created>
  <dcterms:modified xsi:type="dcterms:W3CDTF">2019-10-12T08:23:56Z</dcterms:modified>
</cp:coreProperties>
</file>