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310" r:id="rId2"/>
    <p:sldId id="311" r:id="rId3"/>
    <p:sldId id="312" r:id="rId4"/>
    <p:sldId id="313" r:id="rId5"/>
    <p:sldId id="314" r:id="rId6"/>
    <p:sldId id="315" r:id="rId7"/>
    <p:sldId id="316" r:id="rId8"/>
    <p:sldId id="317" r:id="rId9"/>
    <p:sldId id="318" r:id="rId10"/>
    <p:sldId id="330" r:id="rId11"/>
    <p:sldId id="322" r:id="rId12"/>
    <p:sldId id="334" r:id="rId13"/>
    <p:sldId id="333" r:id="rId14"/>
    <p:sldId id="336" r:id="rId15"/>
    <p:sldId id="325" r:id="rId16"/>
    <p:sldId id="341" r:id="rId17"/>
    <p:sldId id="340" r:id="rId18"/>
    <p:sldId id="337" r:id="rId19"/>
    <p:sldId id="342" r:id="rId20"/>
    <p:sldId id="343" r:id="rId21"/>
    <p:sldId id="344" r:id="rId22"/>
    <p:sldId id="345" r:id="rId23"/>
    <p:sldId id="346" r:id="rId24"/>
    <p:sldId id="347" r:id="rId25"/>
    <p:sldId id="348" r:id="rId26"/>
    <p:sldId id="349" r:id="rId27"/>
    <p:sldId id="350" r:id="rId28"/>
    <p:sldId id="351" r:id="rId29"/>
  </p:sldIdLst>
  <p:sldSz cx="9144000" cy="6858000" type="screen4x3"/>
  <p:notesSz cx="7102475" cy="9388475"/>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3"/>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4023092" y="0"/>
            <a:ext cx="3077739" cy="469423"/>
          </a:xfrm>
          <a:prstGeom prst="rect">
            <a:avLst/>
          </a:prstGeom>
        </p:spPr>
        <p:txBody>
          <a:bodyPr vert="horz" lIns="91440" tIns="45720" rIns="91440" bIns="45720" rtlCol="0"/>
          <a:lstStyle>
            <a:lvl1pPr algn="r">
              <a:defRPr sz="1200"/>
            </a:lvl1pPr>
          </a:lstStyle>
          <a:p>
            <a:fld id="{9BA7EE8B-9422-45C6-9B4F-D730F50AF9E7}" type="datetimeFigureOut">
              <a:rPr lang="id-ID" smtClean="0"/>
              <a:pPr/>
              <a:t>04/06/2018</a:t>
            </a:fld>
            <a:endParaRPr lang="id-ID"/>
          </a:p>
        </p:txBody>
      </p:sp>
      <p:sp>
        <p:nvSpPr>
          <p:cNvPr id="4" name="Footer Placeholder 3"/>
          <p:cNvSpPr>
            <a:spLocks noGrp="1"/>
          </p:cNvSpPr>
          <p:nvPr>
            <p:ph type="ftr" sz="quarter" idx="2"/>
          </p:nvPr>
        </p:nvSpPr>
        <p:spPr>
          <a:xfrm>
            <a:off x="0" y="8917423"/>
            <a:ext cx="3077739" cy="469423"/>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4023092" y="8917423"/>
            <a:ext cx="3077739" cy="469423"/>
          </a:xfrm>
          <a:prstGeom prst="rect">
            <a:avLst/>
          </a:prstGeom>
        </p:spPr>
        <p:txBody>
          <a:bodyPr vert="horz" lIns="91440" tIns="45720" rIns="91440" bIns="45720" rtlCol="0" anchor="b"/>
          <a:lstStyle>
            <a:lvl1pPr algn="r">
              <a:defRPr sz="1200"/>
            </a:lvl1pPr>
          </a:lstStyle>
          <a:p>
            <a:fld id="{54C0E810-68E5-49FC-9234-AA270C4166C5}" type="slidenum">
              <a:rPr lang="id-ID" smtClean="0"/>
              <a:pPr/>
              <a:t>‹#›</a:t>
            </a:fld>
            <a:endParaRPr lang="id-ID"/>
          </a:p>
        </p:txBody>
      </p:sp>
    </p:spTree>
    <p:extLst>
      <p:ext uri="{BB962C8B-B14F-4D97-AF65-F5344CB8AC3E}">
        <p14:creationId xmlns:p14="http://schemas.microsoft.com/office/powerpoint/2010/main" val="10569978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0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3092" y="0"/>
            <a:ext cx="3077739" cy="469050"/>
          </a:xfrm>
          <a:prstGeom prst="rect">
            <a:avLst/>
          </a:prstGeom>
        </p:spPr>
        <p:txBody>
          <a:bodyPr vert="horz" lIns="91440" tIns="45720" rIns="91440" bIns="45720" rtlCol="0"/>
          <a:lstStyle>
            <a:lvl1pPr algn="r">
              <a:defRPr sz="1200"/>
            </a:lvl1pPr>
          </a:lstStyle>
          <a:p>
            <a:fld id="{A3E54D6A-7F67-4420-8A6C-B2459034C170}" type="datetimeFigureOut">
              <a:rPr lang="en-US" smtClean="0"/>
              <a:t>6/4/2018</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10248" y="4459713"/>
            <a:ext cx="5681980" cy="42244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928"/>
            <a:ext cx="3077739" cy="469049"/>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928"/>
            <a:ext cx="3077739" cy="469049"/>
          </a:xfrm>
          <a:prstGeom prst="rect">
            <a:avLst/>
          </a:prstGeom>
        </p:spPr>
        <p:txBody>
          <a:bodyPr vert="horz" lIns="91440" tIns="45720" rIns="91440" bIns="45720" rtlCol="0" anchor="b"/>
          <a:lstStyle>
            <a:lvl1pPr algn="r">
              <a:defRPr sz="1200"/>
            </a:lvl1pPr>
          </a:lstStyle>
          <a:p>
            <a:fld id="{A2701A58-3C6D-4357-96D7-5FFF5A568E46}" type="slidenum">
              <a:rPr lang="en-US" smtClean="0"/>
              <a:t>‹#›</a:t>
            </a:fld>
            <a:endParaRPr lang="en-US"/>
          </a:p>
        </p:txBody>
      </p:sp>
    </p:spTree>
    <p:extLst>
      <p:ext uri="{BB962C8B-B14F-4D97-AF65-F5344CB8AC3E}">
        <p14:creationId xmlns:p14="http://schemas.microsoft.com/office/powerpoint/2010/main" val="3759100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7971CFA6-76B2-45D0-ADF2-1E6376F1C94C}" type="datetimeFigureOut">
              <a:rPr lang="id-ID" smtClean="0"/>
              <a:pPr/>
              <a:t>04/06/2018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4A5DB9F-5973-4CF1-B7C7-607EF1F17F83}" type="slidenum">
              <a:rPr lang="id-ID" smtClean="0"/>
              <a:pPr/>
              <a:t>‹#›</a:t>
            </a:fld>
            <a:endParaRPr lang="id-ID"/>
          </a:p>
        </p:txBody>
      </p:sp>
    </p:spTree>
    <p:extLst>
      <p:ext uri="{BB962C8B-B14F-4D97-AF65-F5344CB8AC3E}">
        <p14:creationId xmlns:p14="http://schemas.microsoft.com/office/powerpoint/2010/main" val="4193592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971CFA6-76B2-45D0-ADF2-1E6376F1C94C}" type="datetimeFigureOut">
              <a:rPr lang="id-ID" smtClean="0"/>
              <a:pPr/>
              <a:t>04/06/2018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4A5DB9F-5973-4CF1-B7C7-607EF1F17F83}" type="slidenum">
              <a:rPr lang="id-ID" smtClean="0"/>
              <a:pPr/>
              <a:t>‹#›</a:t>
            </a:fld>
            <a:endParaRPr lang="id-ID"/>
          </a:p>
        </p:txBody>
      </p:sp>
    </p:spTree>
    <p:extLst>
      <p:ext uri="{BB962C8B-B14F-4D97-AF65-F5344CB8AC3E}">
        <p14:creationId xmlns:p14="http://schemas.microsoft.com/office/powerpoint/2010/main" val="3844679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971CFA6-76B2-45D0-ADF2-1E6376F1C94C}" type="datetimeFigureOut">
              <a:rPr lang="id-ID" smtClean="0"/>
              <a:pPr/>
              <a:t>04/06/2018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4A5DB9F-5973-4CF1-B7C7-607EF1F17F83}" type="slidenum">
              <a:rPr lang="id-ID" smtClean="0"/>
              <a:pPr/>
              <a:t>‹#›</a:t>
            </a:fld>
            <a:endParaRPr lang="id-ID"/>
          </a:p>
        </p:txBody>
      </p:sp>
    </p:spTree>
    <p:extLst>
      <p:ext uri="{BB962C8B-B14F-4D97-AF65-F5344CB8AC3E}">
        <p14:creationId xmlns:p14="http://schemas.microsoft.com/office/powerpoint/2010/main" val="643224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971CFA6-76B2-45D0-ADF2-1E6376F1C94C}" type="datetimeFigureOut">
              <a:rPr lang="id-ID" smtClean="0"/>
              <a:pPr/>
              <a:t>04/06/2018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4A5DB9F-5973-4CF1-B7C7-607EF1F17F83}" type="slidenum">
              <a:rPr lang="id-ID" smtClean="0"/>
              <a:pPr/>
              <a:t>‹#›</a:t>
            </a:fld>
            <a:endParaRPr lang="id-ID"/>
          </a:p>
        </p:txBody>
      </p:sp>
    </p:spTree>
    <p:extLst>
      <p:ext uri="{BB962C8B-B14F-4D97-AF65-F5344CB8AC3E}">
        <p14:creationId xmlns:p14="http://schemas.microsoft.com/office/powerpoint/2010/main" val="594392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71CFA6-76B2-45D0-ADF2-1E6376F1C94C}" type="datetimeFigureOut">
              <a:rPr lang="id-ID" smtClean="0"/>
              <a:pPr/>
              <a:t>04/06/2018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4A5DB9F-5973-4CF1-B7C7-607EF1F17F83}" type="slidenum">
              <a:rPr lang="id-ID" smtClean="0"/>
              <a:pPr/>
              <a:t>‹#›</a:t>
            </a:fld>
            <a:endParaRPr lang="id-ID"/>
          </a:p>
        </p:txBody>
      </p:sp>
    </p:spTree>
    <p:extLst>
      <p:ext uri="{BB962C8B-B14F-4D97-AF65-F5344CB8AC3E}">
        <p14:creationId xmlns:p14="http://schemas.microsoft.com/office/powerpoint/2010/main" val="3594955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7971CFA6-76B2-45D0-ADF2-1E6376F1C94C}" type="datetimeFigureOut">
              <a:rPr lang="id-ID" smtClean="0"/>
              <a:pPr/>
              <a:t>04/06/2018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4A5DB9F-5973-4CF1-B7C7-607EF1F17F83}" type="slidenum">
              <a:rPr lang="id-ID" smtClean="0"/>
              <a:pPr/>
              <a:t>‹#›</a:t>
            </a:fld>
            <a:endParaRPr lang="id-ID"/>
          </a:p>
        </p:txBody>
      </p:sp>
    </p:spTree>
    <p:extLst>
      <p:ext uri="{BB962C8B-B14F-4D97-AF65-F5344CB8AC3E}">
        <p14:creationId xmlns:p14="http://schemas.microsoft.com/office/powerpoint/2010/main" val="279805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7971CFA6-76B2-45D0-ADF2-1E6376F1C94C}" type="datetimeFigureOut">
              <a:rPr lang="id-ID" smtClean="0"/>
              <a:pPr/>
              <a:t>04/06/2018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4A5DB9F-5973-4CF1-B7C7-607EF1F17F83}" type="slidenum">
              <a:rPr lang="id-ID" smtClean="0"/>
              <a:pPr/>
              <a:t>‹#›</a:t>
            </a:fld>
            <a:endParaRPr lang="id-ID"/>
          </a:p>
        </p:txBody>
      </p:sp>
    </p:spTree>
    <p:extLst>
      <p:ext uri="{BB962C8B-B14F-4D97-AF65-F5344CB8AC3E}">
        <p14:creationId xmlns:p14="http://schemas.microsoft.com/office/powerpoint/2010/main" val="232446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7971CFA6-76B2-45D0-ADF2-1E6376F1C94C}" type="datetimeFigureOut">
              <a:rPr lang="id-ID" smtClean="0"/>
              <a:pPr/>
              <a:t>04/06/2018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4A5DB9F-5973-4CF1-B7C7-607EF1F17F83}" type="slidenum">
              <a:rPr lang="id-ID" smtClean="0"/>
              <a:pPr/>
              <a:t>‹#›</a:t>
            </a:fld>
            <a:endParaRPr lang="id-ID"/>
          </a:p>
        </p:txBody>
      </p:sp>
    </p:spTree>
    <p:extLst>
      <p:ext uri="{BB962C8B-B14F-4D97-AF65-F5344CB8AC3E}">
        <p14:creationId xmlns:p14="http://schemas.microsoft.com/office/powerpoint/2010/main" val="3299331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71CFA6-76B2-45D0-ADF2-1E6376F1C94C}" type="datetimeFigureOut">
              <a:rPr lang="id-ID" smtClean="0"/>
              <a:pPr/>
              <a:t>04/06/2018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4A5DB9F-5973-4CF1-B7C7-607EF1F17F83}" type="slidenum">
              <a:rPr lang="id-ID" smtClean="0"/>
              <a:pPr/>
              <a:t>‹#›</a:t>
            </a:fld>
            <a:endParaRPr lang="id-ID"/>
          </a:p>
        </p:txBody>
      </p:sp>
    </p:spTree>
    <p:extLst>
      <p:ext uri="{BB962C8B-B14F-4D97-AF65-F5344CB8AC3E}">
        <p14:creationId xmlns:p14="http://schemas.microsoft.com/office/powerpoint/2010/main" val="3899015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71CFA6-76B2-45D0-ADF2-1E6376F1C94C}" type="datetimeFigureOut">
              <a:rPr lang="id-ID" smtClean="0"/>
              <a:pPr/>
              <a:t>04/06/2018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4A5DB9F-5973-4CF1-B7C7-607EF1F17F83}" type="slidenum">
              <a:rPr lang="id-ID" smtClean="0"/>
              <a:pPr/>
              <a:t>‹#›</a:t>
            </a:fld>
            <a:endParaRPr lang="id-ID"/>
          </a:p>
        </p:txBody>
      </p:sp>
    </p:spTree>
    <p:extLst>
      <p:ext uri="{BB962C8B-B14F-4D97-AF65-F5344CB8AC3E}">
        <p14:creationId xmlns:p14="http://schemas.microsoft.com/office/powerpoint/2010/main" val="2823506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71CFA6-76B2-45D0-ADF2-1E6376F1C94C}" type="datetimeFigureOut">
              <a:rPr lang="id-ID" smtClean="0"/>
              <a:pPr/>
              <a:t>04/06/2018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4A5DB9F-5973-4CF1-B7C7-607EF1F17F83}" type="slidenum">
              <a:rPr lang="id-ID" smtClean="0"/>
              <a:pPr/>
              <a:t>‹#›</a:t>
            </a:fld>
            <a:endParaRPr lang="id-ID"/>
          </a:p>
        </p:txBody>
      </p:sp>
    </p:spTree>
    <p:extLst>
      <p:ext uri="{BB962C8B-B14F-4D97-AF65-F5344CB8AC3E}">
        <p14:creationId xmlns:p14="http://schemas.microsoft.com/office/powerpoint/2010/main" val="1883959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71CFA6-76B2-45D0-ADF2-1E6376F1C94C}" type="datetimeFigureOut">
              <a:rPr lang="id-ID" smtClean="0"/>
              <a:pPr/>
              <a:t>04/06/2018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A5DB9F-5973-4CF1-B7C7-607EF1F17F83}" type="slidenum">
              <a:rPr lang="id-ID" smtClean="0"/>
              <a:pPr/>
              <a:t>‹#›</a:t>
            </a:fld>
            <a:endParaRPr lang="id-ID"/>
          </a:p>
        </p:txBody>
      </p:sp>
    </p:spTree>
    <p:extLst>
      <p:ext uri="{BB962C8B-B14F-4D97-AF65-F5344CB8AC3E}">
        <p14:creationId xmlns:p14="http://schemas.microsoft.com/office/powerpoint/2010/main" val="35556831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457200" y="274638"/>
            <a:ext cx="8229600" cy="1439862"/>
          </a:xfrm>
        </p:spPr>
        <p:txBody>
          <a:bodyPr>
            <a:normAutofit fontScale="90000"/>
          </a:bodyPr>
          <a:lstStyle/>
          <a:p>
            <a:pPr eaLnBrk="1" hangingPunct="1"/>
            <a:r>
              <a:rPr lang="id-ID" sz="3200" b="1" dirty="0" smtClean="0"/>
              <a:t>TUGAS  POKOK  </a:t>
            </a:r>
            <a:br>
              <a:rPr lang="id-ID" sz="3200" b="1" dirty="0" smtClean="0"/>
            </a:br>
            <a:r>
              <a:rPr lang="en-US" sz="3200" b="1" dirty="0" smtClean="0"/>
              <a:t>DINAS</a:t>
            </a:r>
            <a:r>
              <a:rPr lang="id-ID" sz="3200" b="1" dirty="0" smtClean="0"/>
              <a:t> PEMBERDAYAAN  PEREMPUAN  PERLINDUNGAN  ANAK </a:t>
            </a:r>
            <a:r>
              <a:rPr lang="en-US" sz="3200" b="1" dirty="0" smtClean="0"/>
              <a:t>PENGENDALIAN ANAK DAN KELUARGA BERENCANA </a:t>
            </a:r>
            <a:r>
              <a:rPr lang="id-ID" sz="3200" b="1" dirty="0" smtClean="0"/>
              <a:t> PROVINSI  BENGKULU</a:t>
            </a:r>
          </a:p>
        </p:txBody>
      </p:sp>
      <p:sp>
        <p:nvSpPr>
          <p:cNvPr id="49155" name="Content Placeholder 2"/>
          <p:cNvSpPr>
            <a:spLocks noGrp="1"/>
          </p:cNvSpPr>
          <p:nvPr>
            <p:ph idx="1"/>
          </p:nvPr>
        </p:nvSpPr>
        <p:spPr>
          <a:xfrm>
            <a:off x="457200" y="3048000"/>
            <a:ext cx="8229600" cy="3482975"/>
          </a:xfrm>
        </p:spPr>
        <p:txBody>
          <a:bodyPr>
            <a:normAutofit fontScale="85000" lnSpcReduction="10000"/>
          </a:bodyPr>
          <a:lstStyle/>
          <a:p>
            <a:pPr algn="ctr" eaLnBrk="1" hangingPunct="1">
              <a:buFont typeface="Arial" charset="0"/>
              <a:buNone/>
            </a:pPr>
            <a:r>
              <a:rPr lang="en-US" sz="4000" b="1" dirty="0" smtClean="0">
                <a:solidFill>
                  <a:srgbClr val="FF0000"/>
                </a:solidFill>
              </a:rPr>
              <a:t>*MEMBANTU MELAKSANAKAN URUSAN PEMERINTAHAN DAN TUGAS PEMBANTUAN BIDANG PEMBERDAYAAN PEREMPUAN, PERLINDUNGAN ANAK, PENGENDALIAN PENDUDUK DAN KELUARGA BERENCANA YANG MENJADI KEWENANGAN DAERAH PROVINSI*</a:t>
            </a:r>
            <a:endParaRPr lang="id-ID" sz="4000" b="1" dirty="0" smtClean="0">
              <a:solidFill>
                <a:srgbClr val="FF0000"/>
              </a:solidFill>
            </a:endParaRPr>
          </a:p>
        </p:txBody>
      </p:sp>
      <p:sp>
        <p:nvSpPr>
          <p:cNvPr id="4" name="Down Arrow 3"/>
          <p:cNvSpPr/>
          <p:nvPr/>
        </p:nvSpPr>
        <p:spPr>
          <a:xfrm>
            <a:off x="4114800" y="1916832"/>
            <a:ext cx="1143000" cy="12241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7905565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rtlCol="0">
            <a:normAutofit fontScale="90000"/>
          </a:bodyPr>
          <a:lstStyle/>
          <a:p>
            <a:pPr eaLnBrk="1" fontAlgn="auto" hangingPunct="1">
              <a:spcAft>
                <a:spcPts val="0"/>
              </a:spcAft>
              <a:defRPr/>
            </a:pPr>
            <a:r>
              <a:rPr lang="en-US" dirty="0" smtClean="0"/>
              <a:t>TUPOKSI  BIDANG  </a:t>
            </a:r>
            <a:r>
              <a:rPr lang="id-ID" dirty="0" smtClean="0"/>
              <a:t>DATA dan PUG</a:t>
            </a:r>
            <a:endParaRPr lang="en-US" dirty="0"/>
          </a:p>
        </p:txBody>
      </p:sp>
      <p:sp>
        <p:nvSpPr>
          <p:cNvPr id="3" name="Content Placeholder 2"/>
          <p:cNvSpPr>
            <a:spLocks noGrp="1"/>
          </p:cNvSpPr>
          <p:nvPr>
            <p:ph idx="1"/>
          </p:nvPr>
        </p:nvSpPr>
        <p:spPr>
          <a:xfrm>
            <a:off x="0" y="685800"/>
            <a:ext cx="9144000" cy="6172200"/>
          </a:xfrm>
        </p:spPr>
        <p:txBody>
          <a:bodyPr rtlCol="0">
            <a:normAutofit fontScale="55000" lnSpcReduction="20000"/>
          </a:bodyPr>
          <a:lstStyle/>
          <a:p>
            <a:pPr algn="ctr" eaLnBrk="1" fontAlgn="auto" hangingPunct="1">
              <a:spcAft>
                <a:spcPts val="0"/>
              </a:spcAft>
              <a:buFont typeface="Arial" pitchFamily="34" charset="0"/>
              <a:buNone/>
              <a:defRPr/>
            </a:pPr>
            <a:r>
              <a:rPr lang="id-ID" sz="3800" b="1" dirty="0" smtClean="0"/>
              <a:t> KEPALA SEKSI PENGARUSUTAMAAN GENDER</a:t>
            </a:r>
            <a:endParaRPr lang="en-US" sz="3800" dirty="0" smtClean="0"/>
          </a:p>
          <a:p>
            <a:pPr eaLnBrk="1" fontAlgn="auto" hangingPunct="1">
              <a:spcAft>
                <a:spcPts val="0"/>
              </a:spcAft>
              <a:buFont typeface="Arial" pitchFamily="34" charset="0"/>
              <a:buNone/>
              <a:defRPr/>
            </a:pPr>
            <a:r>
              <a:rPr lang="id-ID" b="1" dirty="0" smtClean="0"/>
              <a:t> </a:t>
            </a:r>
            <a:endParaRPr lang="en-US" dirty="0" smtClean="0"/>
          </a:p>
          <a:p>
            <a:pPr eaLnBrk="1" fontAlgn="auto" hangingPunct="1">
              <a:spcAft>
                <a:spcPts val="0"/>
              </a:spcAft>
              <a:buFont typeface="Arial" pitchFamily="34" charset="0"/>
              <a:buNone/>
              <a:defRPr/>
            </a:pPr>
            <a:r>
              <a:rPr lang="id-ID" b="1" dirty="0" smtClean="0"/>
              <a:t>A.	</a:t>
            </a:r>
            <a:r>
              <a:rPr lang="id-ID" sz="3400" b="1" dirty="0" smtClean="0"/>
              <a:t>TUGAS  POKOK</a:t>
            </a:r>
            <a:endParaRPr lang="en-US" sz="3400" dirty="0" smtClean="0"/>
          </a:p>
          <a:p>
            <a:pPr algn="just">
              <a:buNone/>
              <a:defRPr/>
            </a:pPr>
            <a:r>
              <a:rPr lang="en-US" sz="3400" dirty="0" smtClean="0"/>
              <a:t>	</a:t>
            </a:r>
            <a:r>
              <a:rPr lang="id-ID" sz="3400" dirty="0" smtClean="0"/>
              <a:t>Menyiapkan dan melaksanakan kebijakan koordinasi, fasilitasi dan distribusi kegiatan </a:t>
            </a:r>
            <a:r>
              <a:rPr lang="id-ID" sz="3600" dirty="0" smtClean="0"/>
              <a:t>Pengarusutamaan Gender (PUG).</a:t>
            </a:r>
            <a:endParaRPr lang="en-US" sz="3400" dirty="0" smtClean="0"/>
          </a:p>
          <a:p>
            <a:pPr algn="just" eaLnBrk="1" fontAlgn="auto" hangingPunct="1">
              <a:spcAft>
                <a:spcPts val="0"/>
              </a:spcAft>
              <a:buFont typeface="Arial" pitchFamily="34" charset="0"/>
              <a:buNone/>
              <a:defRPr/>
            </a:pPr>
            <a:r>
              <a:rPr lang="id-ID" dirty="0" smtClean="0"/>
              <a:t> </a:t>
            </a:r>
            <a:endParaRPr lang="en-US" dirty="0" smtClean="0"/>
          </a:p>
          <a:p>
            <a:pPr algn="just" eaLnBrk="1" fontAlgn="auto" hangingPunct="1">
              <a:spcAft>
                <a:spcPts val="0"/>
              </a:spcAft>
              <a:buFont typeface="Arial" pitchFamily="34" charset="0"/>
              <a:buNone/>
              <a:defRPr/>
            </a:pPr>
            <a:r>
              <a:rPr lang="id-ID" b="1" dirty="0" smtClean="0"/>
              <a:t>B.	URAIAN  TUGAS</a:t>
            </a:r>
            <a:endParaRPr lang="en-US" dirty="0" smtClean="0"/>
          </a:p>
          <a:p>
            <a:pPr marL="685800" algn="just">
              <a:defRPr/>
            </a:pPr>
            <a:r>
              <a:rPr lang="id-ID" sz="3600" dirty="0" smtClean="0"/>
              <a:t>Menyusun rencana pelaksanaan tugas seksi Pengarusutamaan Gender berdasarkan fungsi untuk mencapai tujuan dan sasaran yang telah ditetapkan;</a:t>
            </a:r>
          </a:p>
          <a:p>
            <a:pPr marL="685800" algn="just">
              <a:defRPr/>
            </a:pPr>
            <a:r>
              <a:rPr lang="id-ID" sz="3600" dirty="0" smtClean="0"/>
              <a:t>Menyiapkan bahan dan dokumen perumusan dan koordinasi pelaksanaan kegiatan </a:t>
            </a:r>
            <a:r>
              <a:rPr lang="id-ID" sz="3600" dirty="0"/>
              <a:t>seksi Pengarusutamaan Gender</a:t>
            </a:r>
            <a:r>
              <a:rPr lang="id-ID" sz="3600" dirty="0" smtClean="0"/>
              <a:t>;</a:t>
            </a:r>
          </a:p>
          <a:p>
            <a:pPr marL="685800" algn="just">
              <a:defRPr/>
            </a:pPr>
            <a:r>
              <a:rPr lang="id-ID" sz="3600" dirty="0" smtClean="0"/>
              <a:t>Mengkoordinasikan, advokasi, fasilitasi, distribusi </a:t>
            </a:r>
            <a:r>
              <a:rPr lang="id-ID" sz="3600" dirty="0"/>
              <a:t>dan </a:t>
            </a:r>
            <a:r>
              <a:rPr lang="id-ID" sz="3600" dirty="0" smtClean="0"/>
              <a:t>mensosialisasikan </a:t>
            </a:r>
            <a:r>
              <a:rPr lang="id-ID" sz="3600" dirty="0"/>
              <a:t>kebijakan </a:t>
            </a:r>
            <a:r>
              <a:rPr lang="id-ID" sz="3600" dirty="0" smtClean="0"/>
              <a:t>Pengarusutamaan Gender;</a:t>
            </a:r>
          </a:p>
          <a:p>
            <a:pPr marL="685800" algn="just">
              <a:defRPr/>
            </a:pPr>
            <a:r>
              <a:rPr lang="id-ID" sz="3600" dirty="0" smtClean="0"/>
              <a:t>Memonitoring dan mengevaluasi pelaksanaan </a:t>
            </a:r>
            <a:r>
              <a:rPr lang="id-ID" sz="3600" dirty="0"/>
              <a:t>Pengarusutamaan </a:t>
            </a:r>
            <a:r>
              <a:rPr lang="id-ID" sz="3600" dirty="0" smtClean="0"/>
              <a:t>Gender;</a:t>
            </a:r>
          </a:p>
          <a:p>
            <a:pPr marL="685800" algn="just">
              <a:defRPr/>
            </a:pPr>
            <a:r>
              <a:rPr lang="id-ID" sz="3600" dirty="0" smtClean="0"/>
              <a:t>Mengikuti rapat teknis di Seksi Pengarusutamaan Gender;</a:t>
            </a:r>
          </a:p>
          <a:p>
            <a:pPr marL="685800" algn="just">
              <a:defRPr/>
            </a:pPr>
            <a:r>
              <a:rPr lang="id-ID" sz="3600" dirty="0"/>
              <a:t>Mengevaluasi pelaksanaan tugas seksi Pengarusutamaan Gender</a:t>
            </a:r>
            <a:r>
              <a:rPr lang="id-ID" sz="3600" dirty="0" smtClean="0"/>
              <a:t>;</a:t>
            </a:r>
          </a:p>
          <a:p>
            <a:pPr marL="685800" algn="just">
              <a:defRPr/>
            </a:pPr>
            <a:r>
              <a:rPr lang="id-ID" sz="3600" dirty="0"/>
              <a:t>Menyusun laporan pelaksanaan tugas seksi Pengarusutamaan </a:t>
            </a:r>
            <a:r>
              <a:rPr lang="id-ID" sz="3600" dirty="0" smtClean="0"/>
              <a:t>Gender</a:t>
            </a:r>
          </a:p>
          <a:p>
            <a:pPr marL="685800" algn="just">
              <a:defRPr/>
            </a:pPr>
            <a:r>
              <a:rPr lang="id-ID" sz="3600" dirty="0" smtClean="0"/>
              <a:t>Melaksanakan tugas kedinasan lain yang diberikan oleh atasan.</a:t>
            </a:r>
            <a:endParaRPr lang="en-US" sz="3600" dirty="0" smtClean="0"/>
          </a:p>
        </p:txBody>
      </p:sp>
    </p:spTree>
    <p:extLst>
      <p:ext uri="{BB962C8B-B14F-4D97-AF65-F5344CB8AC3E}">
        <p14:creationId xmlns:p14="http://schemas.microsoft.com/office/powerpoint/2010/main" val="34319375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457200"/>
          </a:xfrm>
        </p:spPr>
        <p:txBody>
          <a:bodyPr rtlCol="0">
            <a:normAutofit fontScale="90000"/>
          </a:bodyPr>
          <a:lstStyle/>
          <a:p>
            <a:pPr eaLnBrk="1" fontAlgn="auto" hangingPunct="1">
              <a:spcAft>
                <a:spcPts val="0"/>
              </a:spcAft>
              <a:defRPr/>
            </a:pPr>
            <a:r>
              <a:rPr lang="en-US" sz="2700" b="1" dirty="0" smtClean="0">
                <a:latin typeface="Arial" pitchFamily="34" charset="0"/>
                <a:cs typeface="Arial" pitchFamily="34" charset="0"/>
              </a:rPr>
              <a:t>KEPALA BIDANG </a:t>
            </a:r>
            <a:r>
              <a:rPr lang="id-ID" sz="2700" b="1" dirty="0" smtClean="0">
                <a:latin typeface="Arial" pitchFamily="34" charset="0"/>
                <a:cs typeface="Arial" pitchFamily="34" charset="0"/>
              </a:rPr>
              <a:t>PENCEGAHAN DAN PENANGANAN KEKERASAN TERHADAP PEREMPUAN</a:t>
            </a:r>
            <a:endParaRPr lang="en-US" sz="1600" dirty="0">
              <a:latin typeface="Times New Roman" pitchFamily="18" charset="0"/>
              <a:cs typeface="Times New Roman" pitchFamily="18" charset="0"/>
            </a:endParaRPr>
          </a:p>
        </p:txBody>
      </p:sp>
      <p:sp>
        <p:nvSpPr>
          <p:cNvPr id="3" name="Content Placeholder 2"/>
          <p:cNvSpPr>
            <a:spLocks noGrp="1"/>
          </p:cNvSpPr>
          <p:nvPr>
            <p:ph idx="1"/>
          </p:nvPr>
        </p:nvSpPr>
        <p:spPr>
          <a:xfrm>
            <a:off x="0" y="838200"/>
            <a:ext cx="9144000" cy="6019800"/>
          </a:xfrm>
        </p:spPr>
        <p:txBody>
          <a:bodyPr rtlCol="0">
            <a:normAutofit fontScale="92500"/>
          </a:bodyPr>
          <a:lstStyle/>
          <a:p>
            <a:pPr algn="ctr" eaLnBrk="1" fontAlgn="auto" hangingPunct="1">
              <a:spcAft>
                <a:spcPts val="0"/>
              </a:spcAft>
              <a:buFont typeface="Arial" pitchFamily="34" charset="0"/>
              <a:buNone/>
              <a:defRPr/>
            </a:pPr>
            <a:r>
              <a:rPr lang="en-US" sz="1900" b="1" dirty="0" smtClean="0">
                <a:latin typeface="Arial" pitchFamily="34" charset="0"/>
                <a:cs typeface="Arial" pitchFamily="34" charset="0"/>
              </a:rPr>
              <a:t>KEPALA  BIDANG</a:t>
            </a:r>
          </a:p>
          <a:p>
            <a:pPr algn="just" eaLnBrk="1" fontAlgn="auto" hangingPunct="1">
              <a:spcAft>
                <a:spcPts val="0"/>
              </a:spcAft>
              <a:buFont typeface="Arial" charset="0"/>
              <a:buAutoNum type="alphaUcPeriod"/>
              <a:defRPr/>
            </a:pPr>
            <a:r>
              <a:rPr lang="en-US" sz="1600" b="1" dirty="0" smtClean="0">
                <a:latin typeface="Arial" pitchFamily="34" charset="0"/>
                <a:cs typeface="Arial" pitchFamily="34" charset="0"/>
              </a:rPr>
              <a:t>TUGAS  POKOK</a:t>
            </a:r>
          </a:p>
          <a:p>
            <a:pPr algn="just" eaLnBrk="1" fontAlgn="auto" hangingPunct="1">
              <a:spcAft>
                <a:spcPts val="0"/>
              </a:spcAft>
              <a:buFont typeface="Arial" pitchFamily="34" charset="0"/>
              <a:buNone/>
              <a:defRPr/>
            </a:pPr>
            <a:r>
              <a:rPr lang="en-US" sz="1600" b="1" dirty="0" smtClean="0">
                <a:latin typeface="Arial" pitchFamily="34" charset="0"/>
                <a:cs typeface="Arial" pitchFamily="34" charset="0"/>
              </a:rPr>
              <a:t>	</a:t>
            </a:r>
            <a:r>
              <a:rPr lang="id-ID" sz="1600" dirty="0" smtClean="0">
                <a:latin typeface="Arial" pitchFamily="34" charset="0"/>
                <a:cs typeface="Arial" pitchFamily="34" charset="0"/>
              </a:rPr>
              <a:t>Menyiapkan perumusan kebijakan, koordinasi, fasilitasi, sosialisasi, dan distribusi pelaksanaan kegiatan bidang pencegahan perlindungan perempuan serta peningkatan kualitas hidup keluarga</a:t>
            </a:r>
            <a:r>
              <a:rPr lang="en-US" sz="1600" dirty="0" smtClean="0">
                <a:latin typeface="Arial" pitchFamily="34" charset="0"/>
                <a:cs typeface="Arial" pitchFamily="34" charset="0"/>
              </a:rPr>
              <a:t>.</a:t>
            </a:r>
          </a:p>
          <a:p>
            <a:pPr algn="just" eaLnBrk="1" fontAlgn="auto" hangingPunct="1">
              <a:spcAft>
                <a:spcPts val="0"/>
              </a:spcAft>
              <a:buFont typeface="Arial" pitchFamily="34" charset="0"/>
              <a:buNone/>
              <a:defRPr/>
            </a:pPr>
            <a:endParaRPr lang="en-US" sz="1600" dirty="0" smtClean="0">
              <a:latin typeface="Arial" pitchFamily="34" charset="0"/>
              <a:cs typeface="Arial" pitchFamily="34" charset="0"/>
            </a:endParaRPr>
          </a:p>
          <a:p>
            <a:pPr algn="just" eaLnBrk="1" fontAlgn="auto" hangingPunct="1">
              <a:spcAft>
                <a:spcPts val="0"/>
              </a:spcAft>
              <a:buFont typeface="Arial" pitchFamily="34" charset="0"/>
              <a:buNone/>
              <a:defRPr/>
            </a:pPr>
            <a:r>
              <a:rPr lang="en-US" sz="1600" b="1" dirty="0" smtClean="0">
                <a:latin typeface="Arial" pitchFamily="34" charset="0"/>
                <a:cs typeface="Arial" pitchFamily="34" charset="0"/>
              </a:rPr>
              <a:t>B.	URAIAN TUGAS</a:t>
            </a:r>
          </a:p>
          <a:p>
            <a:pPr marL="685800" algn="just" eaLnBrk="1" fontAlgn="auto" hangingPunct="1">
              <a:spcAft>
                <a:spcPts val="0"/>
              </a:spcAft>
              <a:buFont typeface="Arial" charset="0"/>
              <a:buAutoNum type="alphaLcPeriod"/>
              <a:defRPr/>
            </a:pPr>
            <a:r>
              <a:rPr lang="id-ID" sz="1600" dirty="0" smtClean="0">
                <a:latin typeface="Arial" pitchFamily="34" charset="0"/>
                <a:cs typeface="Arial" pitchFamily="34" charset="0"/>
              </a:rPr>
              <a:t>Menyusun rencana pelaksanaan tugas bidang pencegahan dan penanganan kekerasan terhadap perempuan;</a:t>
            </a:r>
          </a:p>
          <a:p>
            <a:pPr marL="685800" algn="just">
              <a:buFont typeface="Arial" charset="0"/>
              <a:buAutoNum type="alphaLcPeriod"/>
              <a:defRPr/>
            </a:pPr>
            <a:r>
              <a:rPr lang="id-ID" sz="1600" dirty="0" smtClean="0">
                <a:latin typeface="Arial" pitchFamily="34" charset="0"/>
                <a:cs typeface="Arial" pitchFamily="34" charset="0"/>
              </a:rPr>
              <a:t>Merumuskan kebijakan di bidang pencegahan </a:t>
            </a:r>
            <a:r>
              <a:rPr lang="id-ID" sz="1600" dirty="0">
                <a:latin typeface="Arial" pitchFamily="34" charset="0"/>
                <a:cs typeface="Arial" pitchFamily="34" charset="0"/>
              </a:rPr>
              <a:t>dan penanganan kekerasan terhadap perempuan</a:t>
            </a:r>
            <a:r>
              <a:rPr lang="id-ID" sz="1600" dirty="0" smtClean="0">
                <a:latin typeface="Arial" pitchFamily="34" charset="0"/>
                <a:cs typeface="Arial" pitchFamily="34" charset="0"/>
              </a:rPr>
              <a:t>;</a:t>
            </a:r>
          </a:p>
          <a:p>
            <a:pPr marL="685800" algn="just">
              <a:buFont typeface="Arial" charset="0"/>
              <a:buAutoNum type="alphaLcPeriod"/>
              <a:defRPr/>
            </a:pPr>
            <a:r>
              <a:rPr lang="id-ID" sz="1600" dirty="0">
                <a:latin typeface="Arial" pitchFamily="34" charset="0"/>
                <a:cs typeface="Arial" pitchFamily="34" charset="0"/>
              </a:rPr>
              <a:t>Melaksanakan koordinasi, advokasi, fasilitasi dan sosialisasi di bidang pencegahan dan penanganan kekerasan terhadap perempuan</a:t>
            </a:r>
            <a:r>
              <a:rPr lang="id-ID" sz="1600" dirty="0" smtClean="0">
                <a:latin typeface="Arial" pitchFamily="34" charset="0"/>
                <a:cs typeface="Arial" pitchFamily="34" charset="0"/>
              </a:rPr>
              <a:t>;</a:t>
            </a:r>
          </a:p>
          <a:p>
            <a:pPr marL="685800" algn="just">
              <a:buFont typeface="Arial" charset="0"/>
              <a:buAutoNum type="alphaLcPeriod"/>
              <a:defRPr/>
            </a:pPr>
            <a:r>
              <a:rPr lang="id-ID" sz="1600" dirty="0" smtClean="0">
                <a:latin typeface="Arial" pitchFamily="34" charset="0"/>
                <a:cs typeface="Arial" pitchFamily="34" charset="0"/>
              </a:rPr>
              <a:t>Melaksanakan </a:t>
            </a:r>
            <a:r>
              <a:rPr lang="id-ID" sz="1600" dirty="0">
                <a:latin typeface="Arial" pitchFamily="34" charset="0"/>
                <a:cs typeface="Arial" pitchFamily="34" charset="0"/>
              </a:rPr>
              <a:t>monitoring dan evaluasi di bidang pencegahan dan penanganan kekerasan terhadap perempuan</a:t>
            </a:r>
            <a:r>
              <a:rPr lang="id-ID" sz="1600" dirty="0" smtClean="0">
                <a:latin typeface="Arial" pitchFamily="34" charset="0"/>
                <a:cs typeface="Arial" pitchFamily="34" charset="0"/>
              </a:rPr>
              <a:t>;</a:t>
            </a:r>
          </a:p>
          <a:p>
            <a:pPr marL="685800" algn="just">
              <a:buFont typeface="Arial" charset="0"/>
              <a:buAutoNum type="alphaLcPeriod"/>
              <a:defRPr/>
            </a:pPr>
            <a:r>
              <a:rPr lang="id-ID" sz="1600" dirty="0" smtClean="0">
                <a:latin typeface="Arial" pitchFamily="34" charset="0"/>
                <a:cs typeface="Arial" pitchFamily="34" charset="0"/>
              </a:rPr>
              <a:t>Membina SDM pelakasanaan pencegahan, perlindungan perempuan serta peningkatan kualitas hidup keluarga dengan cara mengadakan rapat, pertemuan, dan bimbingan secara berkala agar diperoleh kinerja yang diharapkan;</a:t>
            </a:r>
          </a:p>
          <a:p>
            <a:pPr marL="685800" algn="just">
              <a:buFont typeface="Arial" charset="0"/>
              <a:buAutoNum type="alphaLcPeriod"/>
              <a:defRPr/>
            </a:pPr>
            <a:r>
              <a:rPr lang="id-ID" sz="1600" dirty="0" smtClean="0">
                <a:latin typeface="Arial" pitchFamily="34" charset="0"/>
                <a:cs typeface="Arial" pitchFamily="34" charset="0"/>
              </a:rPr>
              <a:t>Mengevaluasi terhadap semua realisasi kegiatan sesuai peraturan perundang-undangan potensi sumber daya untuk peningkatan kualitas capaian kinerja dimasa mendatang;</a:t>
            </a:r>
          </a:p>
          <a:p>
            <a:pPr marL="685800" algn="just">
              <a:buFont typeface="Arial" charset="0"/>
              <a:buAutoNum type="alphaLcPeriod"/>
              <a:defRPr/>
            </a:pPr>
            <a:r>
              <a:rPr lang="id-ID" sz="1600" dirty="0">
                <a:latin typeface="Arial" pitchFamily="34" charset="0"/>
                <a:cs typeface="Arial" pitchFamily="34" charset="0"/>
              </a:rPr>
              <a:t>Mengikuti rapat teknis dibidang pencegahan dan penanganan kekerasan terhadap perempuan</a:t>
            </a:r>
            <a:r>
              <a:rPr lang="id-ID" sz="1600" dirty="0" smtClean="0">
                <a:latin typeface="Arial" pitchFamily="34" charset="0"/>
                <a:cs typeface="Arial" pitchFamily="34" charset="0"/>
              </a:rPr>
              <a:t>;</a:t>
            </a:r>
          </a:p>
          <a:p>
            <a:pPr marL="685800" algn="just">
              <a:buFont typeface="Arial" charset="0"/>
              <a:buAutoNum type="alphaLcPeriod"/>
              <a:defRPr/>
            </a:pPr>
            <a:r>
              <a:rPr lang="id-ID" sz="1600" dirty="0">
                <a:latin typeface="Arial" pitchFamily="34" charset="0"/>
                <a:cs typeface="Arial" pitchFamily="34" charset="0"/>
              </a:rPr>
              <a:t>Menyusun laporan pelaksanaan tugas di bidang pencegahan dan penanganan kekerasan terhadap perempuan</a:t>
            </a:r>
            <a:r>
              <a:rPr lang="id-ID" sz="1600" dirty="0" smtClean="0">
                <a:latin typeface="Arial" pitchFamily="34" charset="0"/>
                <a:cs typeface="Arial" pitchFamily="34" charset="0"/>
              </a:rPr>
              <a:t>;</a:t>
            </a:r>
          </a:p>
          <a:p>
            <a:pPr marL="685800" algn="just">
              <a:buFont typeface="Arial" charset="0"/>
              <a:buAutoNum type="alphaLcPeriod"/>
              <a:defRPr/>
            </a:pPr>
            <a:r>
              <a:rPr lang="id-ID" sz="1600" dirty="0" smtClean="0">
                <a:latin typeface="Arial" pitchFamily="34" charset="0"/>
                <a:cs typeface="Arial" pitchFamily="34" charset="0"/>
              </a:rPr>
              <a:t>Melaksanakan tugas lain yang diberikan atasan.</a:t>
            </a:r>
            <a:endParaRPr lang="en-US" sz="1600" dirty="0" smtClean="0">
              <a:latin typeface="Arial" pitchFamily="34" charset="0"/>
              <a:cs typeface="Arial" pitchFamily="34" charset="0"/>
            </a:endParaRPr>
          </a:p>
          <a:p>
            <a:pPr marL="685800" eaLnBrk="1" fontAlgn="auto" hangingPunct="1">
              <a:spcAft>
                <a:spcPts val="0"/>
              </a:spcAft>
              <a:buFont typeface="Arial" charset="0"/>
              <a:buAutoNum type="alphaLcPeriod"/>
              <a:defRPr/>
            </a:pPr>
            <a:endParaRPr lang="en-US" sz="1400" dirty="0" smtClean="0">
              <a:latin typeface="Times New Roman" pitchFamily="18" charset="0"/>
              <a:cs typeface="Times New Roman" pitchFamily="18" charset="0"/>
            </a:endParaRPr>
          </a:p>
          <a:p>
            <a:pPr marL="685800" eaLnBrk="1" fontAlgn="auto" hangingPunct="1">
              <a:spcAft>
                <a:spcPts val="0"/>
              </a:spcAft>
              <a:buFont typeface="Arial" charset="0"/>
              <a:buAutoNum type="alphaLcPeriod"/>
              <a:defRPr/>
            </a:pPr>
            <a:endParaRPr lang="en-US" sz="1400" dirty="0" smtClean="0">
              <a:latin typeface="Times New Roman" pitchFamily="18" charset="0"/>
              <a:cs typeface="Times New Roman" pitchFamily="18" charset="0"/>
            </a:endParaRPr>
          </a:p>
          <a:p>
            <a:pPr marL="685800" eaLnBrk="1" fontAlgn="auto" hangingPunct="1">
              <a:spcAft>
                <a:spcPts val="0"/>
              </a:spcAft>
              <a:buFont typeface="Arial" charset="0"/>
              <a:buAutoNum type="alphaLcPeriod"/>
              <a:defRPr/>
            </a:pPr>
            <a:endParaRPr lang="en-US" sz="1400" dirty="0">
              <a:latin typeface="Times New Roman" pitchFamily="18" charset="0"/>
              <a:cs typeface="Times New Roman" pitchFamily="18" charset="0"/>
            </a:endParaRPr>
          </a:p>
        </p:txBody>
      </p:sp>
      <p:sp>
        <p:nvSpPr>
          <p:cNvPr id="4" name="Title 1"/>
          <p:cNvSpPr txBox="1">
            <a:spLocks/>
          </p:cNvSpPr>
          <p:nvPr/>
        </p:nvSpPr>
        <p:spPr>
          <a:xfrm>
            <a:off x="0" y="228600"/>
            <a:ext cx="9144000" cy="533400"/>
          </a:xfrm>
          <a:prstGeom prst="rect">
            <a:avLst/>
          </a:prstGeom>
        </p:spPr>
        <p:txBody>
          <a:bodyPr anchor="ctr">
            <a:normAutofit fontScale="82500" lnSpcReduction="20000"/>
          </a:bodyPr>
          <a:lstStyle/>
          <a:p>
            <a:pPr algn="ctr" fontAlgn="auto">
              <a:spcBef>
                <a:spcPts val="0"/>
              </a:spcBef>
              <a:spcAft>
                <a:spcPts val="0"/>
              </a:spcAft>
              <a:defRPr/>
            </a:pPr>
            <a:endParaRPr lang="en-US" sz="4400" dirty="0">
              <a:latin typeface="+mj-lt"/>
              <a:ea typeface="+mj-ea"/>
              <a:cs typeface="+mj-cs"/>
            </a:endParaRPr>
          </a:p>
        </p:txBody>
      </p:sp>
      <p:sp>
        <p:nvSpPr>
          <p:cNvPr id="5" name="Title 1"/>
          <p:cNvSpPr txBox="1">
            <a:spLocks/>
          </p:cNvSpPr>
          <p:nvPr/>
        </p:nvSpPr>
        <p:spPr>
          <a:xfrm>
            <a:off x="0" y="0"/>
            <a:ext cx="9144000" cy="762000"/>
          </a:xfrm>
          <a:prstGeom prst="rect">
            <a:avLst/>
          </a:prstGeom>
        </p:spPr>
        <p:txBody>
          <a:bodyPr anchor="ctr">
            <a:normAutofit fontScale="97500"/>
          </a:bodyPr>
          <a:lstStyle/>
          <a:p>
            <a:pPr algn="ctr" fontAlgn="auto">
              <a:spcBef>
                <a:spcPts val="0"/>
              </a:spcBef>
              <a:spcAft>
                <a:spcPts val="0"/>
              </a:spcAft>
              <a:defRPr/>
            </a:pPr>
            <a:endParaRPr lang="en-US" sz="4400" dirty="0">
              <a:latin typeface="+mj-lt"/>
              <a:ea typeface="+mj-ea"/>
              <a:cs typeface="+mj-cs"/>
            </a:endParaRPr>
          </a:p>
        </p:txBody>
      </p:sp>
    </p:spTree>
    <p:extLst>
      <p:ext uri="{BB962C8B-B14F-4D97-AF65-F5344CB8AC3E}">
        <p14:creationId xmlns:p14="http://schemas.microsoft.com/office/powerpoint/2010/main" val="2706871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457200"/>
          </a:xfrm>
        </p:spPr>
        <p:txBody>
          <a:bodyPr rtlCol="0">
            <a:normAutofit fontScale="90000"/>
          </a:bodyPr>
          <a:lstStyle/>
          <a:p>
            <a:pPr eaLnBrk="1" fontAlgn="auto" hangingPunct="1">
              <a:spcAft>
                <a:spcPts val="0"/>
              </a:spcAft>
              <a:defRPr/>
            </a:pPr>
            <a:r>
              <a:rPr lang="en-US" sz="2700" b="1" dirty="0" smtClean="0">
                <a:latin typeface="Arial" pitchFamily="34" charset="0"/>
                <a:cs typeface="Arial" pitchFamily="34" charset="0"/>
              </a:rPr>
              <a:t>KEPALA BIDANG </a:t>
            </a:r>
            <a:r>
              <a:rPr lang="id-ID" sz="2700" b="1" dirty="0" smtClean="0">
                <a:latin typeface="Arial" pitchFamily="34" charset="0"/>
                <a:cs typeface="Arial" pitchFamily="34" charset="0"/>
              </a:rPr>
              <a:t>PENCEGAHAN DAN PENANGANAN KEKERASAN TERHADAP PEREMPUAN</a:t>
            </a:r>
            <a:endParaRPr lang="en-US" sz="1600" dirty="0">
              <a:latin typeface="Times New Roman" pitchFamily="18" charset="0"/>
              <a:cs typeface="Times New Roman" pitchFamily="18" charset="0"/>
            </a:endParaRPr>
          </a:p>
        </p:txBody>
      </p:sp>
      <p:sp>
        <p:nvSpPr>
          <p:cNvPr id="3" name="Content Placeholder 2"/>
          <p:cNvSpPr>
            <a:spLocks noGrp="1"/>
          </p:cNvSpPr>
          <p:nvPr>
            <p:ph idx="1"/>
          </p:nvPr>
        </p:nvSpPr>
        <p:spPr>
          <a:xfrm>
            <a:off x="0" y="838200"/>
            <a:ext cx="9144000" cy="6019800"/>
          </a:xfrm>
        </p:spPr>
        <p:txBody>
          <a:bodyPr rtlCol="0">
            <a:normAutofit fontScale="92500" lnSpcReduction="10000"/>
          </a:bodyPr>
          <a:lstStyle/>
          <a:p>
            <a:pPr algn="ctr" eaLnBrk="1" fontAlgn="auto" hangingPunct="1">
              <a:spcAft>
                <a:spcPts val="0"/>
              </a:spcAft>
              <a:buFont typeface="Arial" pitchFamily="34" charset="0"/>
              <a:buNone/>
              <a:defRPr/>
            </a:pPr>
            <a:r>
              <a:rPr lang="id-ID" sz="1900" b="1" dirty="0" smtClean="0">
                <a:latin typeface="Arial" pitchFamily="34" charset="0"/>
                <a:cs typeface="Arial" pitchFamily="34" charset="0"/>
              </a:rPr>
              <a:t>KEPALA SEKSI PENCEGAHAN KEKERASAN TERHADAP PEREMPUAN </a:t>
            </a:r>
          </a:p>
          <a:p>
            <a:pPr algn="ctr" eaLnBrk="1" fontAlgn="auto" hangingPunct="1">
              <a:spcAft>
                <a:spcPts val="0"/>
              </a:spcAft>
              <a:buFont typeface="Arial" pitchFamily="34" charset="0"/>
              <a:buNone/>
              <a:defRPr/>
            </a:pPr>
            <a:r>
              <a:rPr lang="id-ID" sz="1900" b="1" dirty="0" smtClean="0">
                <a:latin typeface="Arial" pitchFamily="34" charset="0"/>
                <a:cs typeface="Arial" pitchFamily="34" charset="0"/>
              </a:rPr>
              <a:t>DALAM RUMAH TANGGA DAN PERDAGANGAN ORANG</a:t>
            </a:r>
            <a:endParaRPr lang="en-US" sz="1900" b="1" dirty="0" smtClean="0">
              <a:latin typeface="Arial" pitchFamily="34" charset="0"/>
              <a:cs typeface="Arial" pitchFamily="34" charset="0"/>
            </a:endParaRPr>
          </a:p>
          <a:p>
            <a:pPr eaLnBrk="1" fontAlgn="auto" hangingPunct="1">
              <a:spcAft>
                <a:spcPts val="0"/>
              </a:spcAft>
              <a:buFont typeface="Arial" charset="0"/>
              <a:buAutoNum type="alphaUcPeriod"/>
              <a:defRPr/>
            </a:pPr>
            <a:r>
              <a:rPr lang="en-US" sz="1600" b="1" dirty="0" smtClean="0">
                <a:latin typeface="Arial" pitchFamily="34" charset="0"/>
                <a:cs typeface="Arial" pitchFamily="34" charset="0"/>
              </a:rPr>
              <a:t>TUGAS  POKOK</a:t>
            </a:r>
          </a:p>
          <a:p>
            <a:pPr eaLnBrk="1" fontAlgn="auto" hangingPunct="1">
              <a:spcAft>
                <a:spcPts val="0"/>
              </a:spcAft>
              <a:buFont typeface="Arial" pitchFamily="34" charset="0"/>
              <a:buNone/>
              <a:defRPr/>
            </a:pPr>
            <a:r>
              <a:rPr lang="en-US" sz="1600" dirty="0" smtClean="0">
                <a:latin typeface="Arial" pitchFamily="34" charset="0"/>
                <a:cs typeface="Arial" pitchFamily="34" charset="0"/>
              </a:rPr>
              <a:t>	</a:t>
            </a:r>
            <a:r>
              <a:rPr lang="id-ID" sz="1600" dirty="0" smtClean="0">
                <a:latin typeface="Arial" pitchFamily="34" charset="0"/>
                <a:cs typeface="Arial" pitchFamily="34" charset="0"/>
              </a:rPr>
              <a:t>Menyiapkan dan melaksanakan rumusan kebijakan, pencegahan perlindungan kekerasan perempuan dalam rumah tangga dan perdagangan orang</a:t>
            </a:r>
            <a:r>
              <a:rPr lang="en-US" sz="1600" dirty="0" smtClean="0">
                <a:latin typeface="Arial" pitchFamily="34" charset="0"/>
                <a:cs typeface="Arial" pitchFamily="34" charset="0"/>
              </a:rPr>
              <a:t>.</a:t>
            </a:r>
          </a:p>
          <a:p>
            <a:pPr eaLnBrk="1" fontAlgn="auto" hangingPunct="1">
              <a:spcAft>
                <a:spcPts val="0"/>
              </a:spcAft>
              <a:buFont typeface="Arial" pitchFamily="34" charset="0"/>
              <a:buNone/>
              <a:defRPr/>
            </a:pPr>
            <a:endParaRPr lang="en-US" sz="1600" dirty="0" smtClean="0">
              <a:latin typeface="Arial" pitchFamily="34" charset="0"/>
              <a:cs typeface="Arial" pitchFamily="34" charset="0"/>
            </a:endParaRPr>
          </a:p>
          <a:p>
            <a:pPr eaLnBrk="1" fontAlgn="auto" hangingPunct="1">
              <a:spcAft>
                <a:spcPts val="0"/>
              </a:spcAft>
              <a:buFont typeface="Arial" pitchFamily="34" charset="0"/>
              <a:buNone/>
              <a:defRPr/>
            </a:pPr>
            <a:r>
              <a:rPr lang="en-US" sz="1600" b="1" dirty="0" smtClean="0">
                <a:latin typeface="Arial" pitchFamily="34" charset="0"/>
                <a:cs typeface="Arial" pitchFamily="34" charset="0"/>
              </a:rPr>
              <a:t>B.	URAIAN TUGAS</a:t>
            </a:r>
          </a:p>
          <a:p>
            <a:pPr marL="685800">
              <a:buFont typeface="Arial" charset="0"/>
              <a:buAutoNum type="alphaLcPeriod"/>
              <a:defRPr/>
            </a:pPr>
            <a:r>
              <a:rPr lang="id-ID" sz="1600" dirty="0" smtClean="0">
                <a:latin typeface="Arial" pitchFamily="34" charset="0"/>
                <a:cs typeface="Arial" pitchFamily="34" charset="0"/>
              </a:rPr>
              <a:t>Menyusun rencana pelaksanaan tugas  seksi pencegahan kekerasan terhadap perempuan dalam rumah tangga dan perdagangan orang;</a:t>
            </a:r>
          </a:p>
          <a:p>
            <a:pPr marL="685800">
              <a:buFont typeface="Arial" charset="0"/>
              <a:buAutoNum type="alphaLcPeriod"/>
              <a:defRPr/>
            </a:pPr>
            <a:r>
              <a:rPr lang="id-ID" sz="1600" dirty="0" smtClean="0">
                <a:latin typeface="Arial" pitchFamily="34" charset="0"/>
                <a:cs typeface="Arial" pitchFamily="34" charset="0"/>
              </a:rPr>
              <a:t>Menyiapkan bahan dan dokumen yang berkenaan dengan pelaksanaan </a:t>
            </a:r>
            <a:r>
              <a:rPr lang="id-ID" sz="1600" dirty="0">
                <a:latin typeface="Arial" pitchFamily="34" charset="0"/>
                <a:cs typeface="Arial" pitchFamily="34" charset="0"/>
              </a:rPr>
              <a:t>tugas seksi pencegahan kekerasan terhadap perempuan dalam rumah tangga dan perdagangan orang</a:t>
            </a:r>
            <a:r>
              <a:rPr lang="id-ID" sz="1600" dirty="0" smtClean="0">
                <a:latin typeface="Arial" pitchFamily="34" charset="0"/>
                <a:cs typeface="Arial" pitchFamily="34" charset="0"/>
              </a:rPr>
              <a:t>;</a:t>
            </a:r>
          </a:p>
          <a:p>
            <a:pPr marL="685800">
              <a:buFont typeface="Arial" charset="0"/>
              <a:buAutoNum type="alphaLcPeriod"/>
              <a:defRPr/>
            </a:pPr>
            <a:r>
              <a:rPr lang="id-ID" sz="1600" dirty="0" smtClean="0">
                <a:latin typeface="Arial" pitchFamily="34" charset="0"/>
                <a:cs typeface="Arial" pitchFamily="34" charset="0"/>
              </a:rPr>
              <a:t>Pencegahan kekerasan terhadap perempuan melalui koordinasi, fasilitasi, advokasi dan sosialisasi;</a:t>
            </a:r>
          </a:p>
          <a:p>
            <a:pPr marL="685800">
              <a:buFont typeface="Arial" charset="0"/>
              <a:buAutoNum type="alphaLcPeriod"/>
              <a:defRPr/>
            </a:pPr>
            <a:r>
              <a:rPr lang="id-ID" sz="1600" dirty="0" smtClean="0">
                <a:latin typeface="Arial" pitchFamily="34" charset="0"/>
                <a:cs typeface="Arial" pitchFamily="34" charset="0"/>
              </a:rPr>
              <a:t>Pencegahan kekerasan terhadap perempuan berbasis masyarakat;</a:t>
            </a:r>
          </a:p>
          <a:p>
            <a:pPr marL="685800">
              <a:buFont typeface="Arial" charset="0"/>
              <a:buAutoNum type="alphaLcPeriod"/>
              <a:defRPr/>
            </a:pPr>
            <a:r>
              <a:rPr lang="id-ID" sz="1600" dirty="0">
                <a:latin typeface="Arial" pitchFamily="34" charset="0"/>
                <a:cs typeface="Arial" pitchFamily="34" charset="0"/>
              </a:rPr>
              <a:t>Pencegahan kekerasan terhadap </a:t>
            </a:r>
            <a:r>
              <a:rPr lang="id-ID" sz="1600" dirty="0" smtClean="0">
                <a:latin typeface="Arial" pitchFamily="34" charset="0"/>
                <a:cs typeface="Arial" pitchFamily="34" charset="0"/>
              </a:rPr>
              <a:t>perempuan melalui media cetak dan elektronik;</a:t>
            </a:r>
          </a:p>
          <a:p>
            <a:pPr marL="685800">
              <a:buFont typeface="Arial" charset="0"/>
              <a:buAutoNum type="alphaLcPeriod"/>
              <a:defRPr/>
            </a:pPr>
            <a:r>
              <a:rPr lang="id-ID" sz="1600" dirty="0" smtClean="0">
                <a:latin typeface="Arial" pitchFamily="34" charset="0"/>
                <a:cs typeface="Arial" pitchFamily="34" charset="0"/>
              </a:rPr>
              <a:t>Melaksanakan monitoring dan evaluasi pelaksanaan </a:t>
            </a:r>
            <a:r>
              <a:rPr lang="id-ID" sz="1600" dirty="0">
                <a:latin typeface="Arial" pitchFamily="34" charset="0"/>
                <a:cs typeface="Arial" pitchFamily="34" charset="0"/>
              </a:rPr>
              <a:t>pencegahan kekerasan terhadap perempuan dalam rumah tangga dan perdagangan orang</a:t>
            </a:r>
            <a:r>
              <a:rPr lang="id-ID" sz="1600" dirty="0" smtClean="0">
                <a:latin typeface="Arial" pitchFamily="34" charset="0"/>
                <a:cs typeface="Arial" pitchFamily="34" charset="0"/>
              </a:rPr>
              <a:t>;</a:t>
            </a:r>
          </a:p>
          <a:p>
            <a:pPr marL="685800">
              <a:buFont typeface="Arial" charset="0"/>
              <a:buAutoNum type="alphaLcPeriod"/>
              <a:defRPr/>
            </a:pPr>
            <a:r>
              <a:rPr lang="id-ID" sz="1600" dirty="0" smtClean="0">
                <a:latin typeface="Arial" pitchFamily="34" charset="0"/>
                <a:cs typeface="Arial" pitchFamily="34" charset="0"/>
              </a:rPr>
              <a:t>Mengikuti rapat teknis di bidang </a:t>
            </a:r>
            <a:r>
              <a:rPr lang="id-ID" sz="1600" dirty="0">
                <a:latin typeface="Arial" pitchFamily="34" charset="0"/>
                <a:cs typeface="Arial" pitchFamily="34" charset="0"/>
              </a:rPr>
              <a:t>pencegahan kekerasan terhadap perempuan dalam rumah tangga dan perdagangan </a:t>
            </a:r>
            <a:r>
              <a:rPr lang="id-ID" sz="1600" dirty="0" smtClean="0">
                <a:latin typeface="Arial" pitchFamily="34" charset="0"/>
                <a:cs typeface="Arial" pitchFamily="34" charset="0"/>
              </a:rPr>
              <a:t>orang;</a:t>
            </a:r>
          </a:p>
          <a:p>
            <a:pPr marL="685800">
              <a:buFont typeface="Arial" charset="0"/>
              <a:buAutoNum type="alphaLcPeriod"/>
              <a:defRPr/>
            </a:pPr>
            <a:r>
              <a:rPr lang="id-ID" sz="1600" dirty="0" smtClean="0">
                <a:latin typeface="Arial" pitchFamily="34" charset="0"/>
                <a:cs typeface="Arial" pitchFamily="34" charset="0"/>
              </a:rPr>
              <a:t>Mengevaluasi pelaksanaan tugas seksi </a:t>
            </a:r>
            <a:r>
              <a:rPr lang="id-ID" sz="1600" dirty="0">
                <a:latin typeface="Arial" pitchFamily="34" charset="0"/>
                <a:cs typeface="Arial" pitchFamily="34" charset="0"/>
              </a:rPr>
              <a:t>pencegahan kekerasan terhadap perempuan dalam rumah tangga dan perdagangan orang</a:t>
            </a:r>
            <a:r>
              <a:rPr lang="id-ID" sz="1600" dirty="0" smtClean="0">
                <a:latin typeface="Arial" pitchFamily="34" charset="0"/>
                <a:cs typeface="Arial" pitchFamily="34" charset="0"/>
              </a:rPr>
              <a:t>;</a:t>
            </a:r>
          </a:p>
          <a:p>
            <a:pPr marL="685800">
              <a:buFont typeface="Arial" charset="0"/>
              <a:buAutoNum type="alphaLcPeriod"/>
              <a:defRPr/>
            </a:pPr>
            <a:r>
              <a:rPr lang="id-ID" sz="1600" dirty="0" smtClean="0">
                <a:latin typeface="Arial" pitchFamily="34" charset="0"/>
                <a:cs typeface="Arial" pitchFamily="34" charset="0"/>
              </a:rPr>
              <a:t>Menyusun laporan pelaksanaan tugas seksi </a:t>
            </a:r>
            <a:r>
              <a:rPr lang="id-ID" sz="1600" dirty="0">
                <a:latin typeface="Arial" pitchFamily="34" charset="0"/>
                <a:cs typeface="Arial" pitchFamily="34" charset="0"/>
              </a:rPr>
              <a:t>pencegahan kekerasan terhadap perempuan dalam rumah tangga dan perdagangan orang</a:t>
            </a:r>
            <a:r>
              <a:rPr lang="id-ID" sz="1600" dirty="0" smtClean="0">
                <a:latin typeface="Arial" pitchFamily="34" charset="0"/>
                <a:cs typeface="Arial" pitchFamily="34" charset="0"/>
              </a:rPr>
              <a:t>;</a:t>
            </a:r>
          </a:p>
          <a:p>
            <a:pPr marL="685800">
              <a:buFont typeface="Arial" charset="0"/>
              <a:buAutoNum type="alphaLcPeriod"/>
              <a:defRPr/>
            </a:pPr>
            <a:r>
              <a:rPr lang="id-ID" sz="1600" dirty="0" smtClean="0">
                <a:latin typeface="Arial" pitchFamily="34" charset="0"/>
                <a:cs typeface="Arial" pitchFamily="34" charset="0"/>
              </a:rPr>
              <a:t>Melaksanakan tugas lain yang diberikan atasan.</a:t>
            </a:r>
          </a:p>
          <a:p>
            <a:pPr marL="685800">
              <a:buFont typeface="Arial" charset="0"/>
              <a:buAutoNum type="alphaLcPeriod"/>
              <a:defRPr/>
            </a:pPr>
            <a:endParaRPr lang="en-US" sz="1400" dirty="0" smtClean="0">
              <a:latin typeface="Times New Roman" pitchFamily="18" charset="0"/>
              <a:cs typeface="Times New Roman" pitchFamily="18" charset="0"/>
            </a:endParaRPr>
          </a:p>
          <a:p>
            <a:pPr marL="685800" eaLnBrk="1" fontAlgn="auto" hangingPunct="1">
              <a:spcAft>
                <a:spcPts val="0"/>
              </a:spcAft>
              <a:buFont typeface="Arial" charset="0"/>
              <a:buAutoNum type="alphaLcPeriod"/>
              <a:defRPr/>
            </a:pPr>
            <a:endParaRPr lang="en-US" sz="1400" dirty="0" smtClean="0">
              <a:latin typeface="Times New Roman" pitchFamily="18" charset="0"/>
              <a:cs typeface="Times New Roman" pitchFamily="18" charset="0"/>
            </a:endParaRPr>
          </a:p>
          <a:p>
            <a:pPr marL="685800" eaLnBrk="1" fontAlgn="auto" hangingPunct="1">
              <a:spcAft>
                <a:spcPts val="0"/>
              </a:spcAft>
              <a:buFont typeface="Arial" charset="0"/>
              <a:buAutoNum type="alphaLcPeriod"/>
              <a:defRPr/>
            </a:pPr>
            <a:endParaRPr lang="en-US" sz="1400" dirty="0">
              <a:latin typeface="Times New Roman" pitchFamily="18" charset="0"/>
              <a:cs typeface="Times New Roman" pitchFamily="18" charset="0"/>
            </a:endParaRPr>
          </a:p>
        </p:txBody>
      </p:sp>
      <p:sp>
        <p:nvSpPr>
          <p:cNvPr id="4" name="Title 1"/>
          <p:cNvSpPr txBox="1">
            <a:spLocks/>
          </p:cNvSpPr>
          <p:nvPr/>
        </p:nvSpPr>
        <p:spPr>
          <a:xfrm>
            <a:off x="0" y="228600"/>
            <a:ext cx="9144000" cy="533400"/>
          </a:xfrm>
          <a:prstGeom prst="rect">
            <a:avLst/>
          </a:prstGeom>
        </p:spPr>
        <p:txBody>
          <a:bodyPr anchor="ctr">
            <a:normAutofit fontScale="82500" lnSpcReduction="20000"/>
          </a:bodyPr>
          <a:lstStyle/>
          <a:p>
            <a:pPr algn="ctr" fontAlgn="auto">
              <a:spcBef>
                <a:spcPts val="0"/>
              </a:spcBef>
              <a:spcAft>
                <a:spcPts val="0"/>
              </a:spcAft>
              <a:defRPr/>
            </a:pPr>
            <a:endParaRPr lang="en-US" sz="4400" dirty="0">
              <a:latin typeface="+mj-lt"/>
              <a:ea typeface="+mj-ea"/>
              <a:cs typeface="+mj-cs"/>
            </a:endParaRPr>
          </a:p>
        </p:txBody>
      </p:sp>
      <p:sp>
        <p:nvSpPr>
          <p:cNvPr id="5" name="Title 1"/>
          <p:cNvSpPr txBox="1">
            <a:spLocks/>
          </p:cNvSpPr>
          <p:nvPr/>
        </p:nvSpPr>
        <p:spPr>
          <a:xfrm>
            <a:off x="0" y="0"/>
            <a:ext cx="9144000" cy="762000"/>
          </a:xfrm>
          <a:prstGeom prst="rect">
            <a:avLst/>
          </a:prstGeom>
        </p:spPr>
        <p:txBody>
          <a:bodyPr anchor="ctr">
            <a:normAutofit fontScale="97500"/>
          </a:bodyPr>
          <a:lstStyle/>
          <a:p>
            <a:pPr algn="ctr" fontAlgn="auto">
              <a:spcBef>
                <a:spcPts val="0"/>
              </a:spcBef>
              <a:spcAft>
                <a:spcPts val="0"/>
              </a:spcAft>
              <a:defRPr/>
            </a:pPr>
            <a:endParaRPr lang="en-US" sz="4400" dirty="0">
              <a:latin typeface="+mj-lt"/>
              <a:ea typeface="+mj-ea"/>
              <a:cs typeface="+mj-cs"/>
            </a:endParaRPr>
          </a:p>
        </p:txBody>
      </p:sp>
    </p:spTree>
    <p:extLst>
      <p:ext uri="{BB962C8B-B14F-4D97-AF65-F5344CB8AC3E}">
        <p14:creationId xmlns:p14="http://schemas.microsoft.com/office/powerpoint/2010/main" val="41384439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457200"/>
          </a:xfrm>
        </p:spPr>
        <p:txBody>
          <a:bodyPr rtlCol="0">
            <a:normAutofit fontScale="90000"/>
          </a:bodyPr>
          <a:lstStyle/>
          <a:p>
            <a:pPr eaLnBrk="1" fontAlgn="auto" hangingPunct="1">
              <a:spcAft>
                <a:spcPts val="0"/>
              </a:spcAft>
              <a:defRPr/>
            </a:pPr>
            <a:r>
              <a:rPr lang="en-US" sz="2700" b="1" dirty="0" smtClean="0">
                <a:latin typeface="Arial" pitchFamily="34" charset="0"/>
                <a:cs typeface="Arial" pitchFamily="34" charset="0"/>
              </a:rPr>
              <a:t>KEPALA BIDANG </a:t>
            </a:r>
            <a:r>
              <a:rPr lang="id-ID" sz="2700" b="1" dirty="0" smtClean="0">
                <a:latin typeface="Arial" pitchFamily="34" charset="0"/>
                <a:cs typeface="Arial" pitchFamily="34" charset="0"/>
              </a:rPr>
              <a:t>PENCEGAHAN DAN PENANGANAN KEKERASAN TERHADAP PEREMPUAN</a:t>
            </a:r>
            <a:endParaRPr lang="en-US" sz="1600" dirty="0">
              <a:latin typeface="Times New Roman" pitchFamily="18" charset="0"/>
              <a:cs typeface="Times New Roman" pitchFamily="18" charset="0"/>
            </a:endParaRPr>
          </a:p>
        </p:txBody>
      </p:sp>
      <p:sp>
        <p:nvSpPr>
          <p:cNvPr id="3" name="Content Placeholder 2"/>
          <p:cNvSpPr>
            <a:spLocks noGrp="1"/>
          </p:cNvSpPr>
          <p:nvPr>
            <p:ph idx="1"/>
          </p:nvPr>
        </p:nvSpPr>
        <p:spPr>
          <a:xfrm>
            <a:off x="0" y="838200"/>
            <a:ext cx="9144000" cy="6019800"/>
          </a:xfrm>
        </p:spPr>
        <p:txBody>
          <a:bodyPr rtlCol="0">
            <a:normAutofit/>
          </a:bodyPr>
          <a:lstStyle/>
          <a:p>
            <a:pPr algn="ctr" eaLnBrk="1" fontAlgn="auto" hangingPunct="1">
              <a:spcAft>
                <a:spcPts val="0"/>
              </a:spcAft>
              <a:buFont typeface="Arial" pitchFamily="34" charset="0"/>
              <a:buNone/>
              <a:defRPr/>
            </a:pPr>
            <a:r>
              <a:rPr lang="id-ID" sz="1900" b="1" dirty="0" smtClean="0">
                <a:latin typeface="Arial" pitchFamily="34" charset="0"/>
                <a:cs typeface="Arial" pitchFamily="34" charset="0"/>
              </a:rPr>
              <a:t>Kepala Seksi Perlindungan Perempuan</a:t>
            </a:r>
            <a:endParaRPr lang="en-US" sz="1900" b="1" dirty="0" smtClean="0">
              <a:latin typeface="Arial" pitchFamily="34" charset="0"/>
              <a:cs typeface="Arial" pitchFamily="34" charset="0"/>
            </a:endParaRPr>
          </a:p>
          <a:p>
            <a:pPr eaLnBrk="1" fontAlgn="auto" hangingPunct="1">
              <a:spcAft>
                <a:spcPts val="0"/>
              </a:spcAft>
              <a:buFont typeface="Arial" charset="0"/>
              <a:buAutoNum type="alphaUcPeriod"/>
              <a:defRPr/>
            </a:pPr>
            <a:r>
              <a:rPr lang="en-US" sz="1600" b="1" dirty="0" smtClean="0">
                <a:latin typeface="Arial" pitchFamily="34" charset="0"/>
                <a:cs typeface="Arial" pitchFamily="34" charset="0"/>
              </a:rPr>
              <a:t>TUGAS  POKOK</a:t>
            </a:r>
          </a:p>
          <a:p>
            <a:pPr>
              <a:buNone/>
              <a:defRPr/>
            </a:pPr>
            <a:r>
              <a:rPr lang="en-US" sz="1600" b="1" dirty="0" smtClean="0">
                <a:latin typeface="Arial" pitchFamily="34" charset="0"/>
                <a:cs typeface="Arial" pitchFamily="34" charset="0"/>
              </a:rPr>
              <a:t>	</a:t>
            </a:r>
            <a:r>
              <a:rPr lang="id-ID" sz="1600" dirty="0">
                <a:latin typeface="Arial" pitchFamily="34" charset="0"/>
                <a:cs typeface="Arial" pitchFamily="34" charset="0"/>
              </a:rPr>
              <a:t>Menyiapkan dan melaksanakan </a:t>
            </a:r>
            <a:r>
              <a:rPr lang="id-ID" sz="1600" dirty="0" smtClean="0">
                <a:latin typeface="Arial" pitchFamily="34" charset="0"/>
                <a:cs typeface="Arial" pitchFamily="34" charset="0"/>
              </a:rPr>
              <a:t>kebijakan</a:t>
            </a:r>
            <a:r>
              <a:rPr lang="id-ID" sz="1600" dirty="0">
                <a:latin typeface="Arial" pitchFamily="34" charset="0"/>
                <a:cs typeface="Arial" pitchFamily="34" charset="0"/>
              </a:rPr>
              <a:t>, </a:t>
            </a:r>
            <a:r>
              <a:rPr lang="id-ID" sz="1600" dirty="0" smtClean="0">
                <a:latin typeface="Arial" pitchFamily="34" charset="0"/>
                <a:cs typeface="Arial" pitchFamily="34" charset="0"/>
              </a:rPr>
              <a:t>serta koordinasi kegiatan perlindungan perempuan</a:t>
            </a:r>
            <a:r>
              <a:rPr lang="en-US" sz="1600" dirty="0" smtClean="0">
                <a:latin typeface="Arial" pitchFamily="34" charset="0"/>
                <a:cs typeface="Arial" pitchFamily="34" charset="0"/>
              </a:rPr>
              <a:t>.</a:t>
            </a:r>
            <a:endParaRPr lang="en-US" sz="1600" dirty="0">
              <a:latin typeface="Arial" pitchFamily="34" charset="0"/>
              <a:cs typeface="Arial" pitchFamily="34" charset="0"/>
            </a:endParaRPr>
          </a:p>
          <a:p>
            <a:pPr>
              <a:buNone/>
              <a:defRPr/>
            </a:pPr>
            <a:endParaRPr lang="en-US" sz="1600" dirty="0">
              <a:latin typeface="Arial" pitchFamily="34" charset="0"/>
              <a:cs typeface="Arial" pitchFamily="34" charset="0"/>
            </a:endParaRPr>
          </a:p>
          <a:p>
            <a:pPr>
              <a:buNone/>
              <a:defRPr/>
            </a:pPr>
            <a:r>
              <a:rPr lang="en-US" sz="1600" b="1" dirty="0">
                <a:latin typeface="Arial" pitchFamily="34" charset="0"/>
                <a:cs typeface="Arial" pitchFamily="34" charset="0"/>
              </a:rPr>
              <a:t>B.	URAIAN TUGAS</a:t>
            </a:r>
          </a:p>
          <a:p>
            <a:pPr marL="685800">
              <a:buFont typeface="Arial" charset="0"/>
              <a:buAutoNum type="alphaLcPeriod"/>
              <a:defRPr/>
            </a:pPr>
            <a:r>
              <a:rPr lang="id-ID" sz="1600" dirty="0">
                <a:latin typeface="Arial" pitchFamily="34" charset="0"/>
                <a:cs typeface="Arial" pitchFamily="34" charset="0"/>
              </a:rPr>
              <a:t>Menyusun rencana pelaksanaan tugas  seksi </a:t>
            </a:r>
            <a:r>
              <a:rPr lang="id-ID" sz="1600" dirty="0" smtClean="0">
                <a:latin typeface="Arial" pitchFamily="34" charset="0"/>
                <a:cs typeface="Arial" pitchFamily="34" charset="0"/>
              </a:rPr>
              <a:t>perlindungan perempuan;</a:t>
            </a:r>
            <a:endParaRPr lang="id-ID" sz="1600" dirty="0">
              <a:latin typeface="Arial" pitchFamily="34" charset="0"/>
              <a:cs typeface="Arial" pitchFamily="34" charset="0"/>
            </a:endParaRPr>
          </a:p>
          <a:p>
            <a:pPr marL="685800">
              <a:buFont typeface="Arial" charset="0"/>
              <a:buAutoNum type="alphaLcPeriod"/>
              <a:defRPr/>
            </a:pPr>
            <a:r>
              <a:rPr lang="id-ID" sz="1600" dirty="0">
                <a:latin typeface="Arial" pitchFamily="34" charset="0"/>
                <a:cs typeface="Arial" pitchFamily="34" charset="0"/>
              </a:rPr>
              <a:t>Menyiapkan bahan dan dokumen yang berkenaan dengan pelaksanaan tugas seksi perlindungan perempuan</a:t>
            </a:r>
            <a:r>
              <a:rPr lang="id-ID" sz="1600" dirty="0" smtClean="0">
                <a:latin typeface="Arial" pitchFamily="34" charset="0"/>
                <a:cs typeface="Arial" pitchFamily="34" charset="0"/>
              </a:rPr>
              <a:t>;</a:t>
            </a:r>
            <a:endParaRPr lang="id-ID" sz="1600" dirty="0">
              <a:latin typeface="Arial" pitchFamily="34" charset="0"/>
              <a:cs typeface="Arial" pitchFamily="34" charset="0"/>
            </a:endParaRPr>
          </a:p>
          <a:p>
            <a:pPr marL="685800">
              <a:buFont typeface="Arial" charset="0"/>
              <a:buAutoNum type="alphaLcPeriod"/>
              <a:defRPr/>
            </a:pPr>
            <a:r>
              <a:rPr lang="id-ID" sz="1600" dirty="0" smtClean="0">
                <a:latin typeface="Arial" pitchFamily="34" charset="0"/>
                <a:cs typeface="Arial" pitchFamily="34" charset="0"/>
              </a:rPr>
              <a:t>Peningkatan perlindungan perempuan dan kelompok masyarakat marjinal;</a:t>
            </a:r>
            <a:endParaRPr lang="id-ID" sz="1600" dirty="0">
              <a:latin typeface="Arial" pitchFamily="34" charset="0"/>
              <a:cs typeface="Arial" pitchFamily="34" charset="0"/>
            </a:endParaRPr>
          </a:p>
          <a:p>
            <a:pPr marL="685800">
              <a:buFont typeface="Arial" charset="0"/>
              <a:buAutoNum type="alphaLcPeriod"/>
              <a:defRPr/>
            </a:pPr>
            <a:r>
              <a:rPr lang="id-ID" sz="1600" dirty="0" smtClean="0">
                <a:latin typeface="Arial" pitchFamily="34" charset="0"/>
                <a:cs typeface="Arial" pitchFamily="34" charset="0"/>
              </a:rPr>
              <a:t>Meningkatkan koordinasi, fasilitasi, advokasi dan sosialisasi seksi perlindungan perempuan;</a:t>
            </a:r>
            <a:endParaRPr lang="id-ID" sz="1600" dirty="0">
              <a:latin typeface="Arial" pitchFamily="34" charset="0"/>
              <a:cs typeface="Arial" pitchFamily="34" charset="0"/>
            </a:endParaRPr>
          </a:p>
          <a:p>
            <a:pPr marL="685800">
              <a:buFont typeface="Arial" charset="0"/>
              <a:buAutoNum type="alphaLcPeriod"/>
              <a:defRPr/>
            </a:pPr>
            <a:r>
              <a:rPr lang="id-ID" sz="1600" dirty="0" smtClean="0">
                <a:latin typeface="Arial" pitchFamily="34" charset="0"/>
                <a:cs typeface="Arial" pitchFamily="34" charset="0"/>
              </a:rPr>
              <a:t>Memonitoring </a:t>
            </a:r>
            <a:r>
              <a:rPr lang="id-ID" sz="1600" dirty="0">
                <a:latin typeface="Arial" pitchFamily="34" charset="0"/>
                <a:cs typeface="Arial" pitchFamily="34" charset="0"/>
              </a:rPr>
              <a:t>dan evaluasi pelaksanaan perlindungan perempuan</a:t>
            </a:r>
            <a:r>
              <a:rPr lang="id-ID" sz="1600" dirty="0" smtClean="0">
                <a:latin typeface="Arial" pitchFamily="34" charset="0"/>
                <a:cs typeface="Arial" pitchFamily="34" charset="0"/>
              </a:rPr>
              <a:t>;</a:t>
            </a:r>
            <a:endParaRPr lang="id-ID" sz="1600" dirty="0">
              <a:latin typeface="Arial" pitchFamily="34" charset="0"/>
              <a:cs typeface="Arial" pitchFamily="34" charset="0"/>
            </a:endParaRPr>
          </a:p>
          <a:p>
            <a:pPr marL="685800">
              <a:buFont typeface="Arial" charset="0"/>
              <a:buAutoNum type="alphaLcPeriod"/>
              <a:defRPr/>
            </a:pPr>
            <a:r>
              <a:rPr lang="id-ID" sz="1600" dirty="0">
                <a:latin typeface="Arial" pitchFamily="34" charset="0"/>
                <a:cs typeface="Arial" pitchFamily="34" charset="0"/>
              </a:rPr>
              <a:t>Mengikuti rapat teknis di </a:t>
            </a:r>
            <a:r>
              <a:rPr lang="id-ID" sz="1600" dirty="0" smtClean="0">
                <a:latin typeface="Arial" pitchFamily="34" charset="0"/>
                <a:cs typeface="Arial" pitchFamily="34" charset="0"/>
              </a:rPr>
              <a:t>seksi </a:t>
            </a:r>
            <a:r>
              <a:rPr lang="id-ID" sz="1600" dirty="0">
                <a:latin typeface="Arial" pitchFamily="34" charset="0"/>
                <a:cs typeface="Arial" pitchFamily="34" charset="0"/>
              </a:rPr>
              <a:t>perlindungan </a:t>
            </a:r>
            <a:r>
              <a:rPr lang="id-ID" sz="1600" dirty="0" smtClean="0">
                <a:latin typeface="Arial" pitchFamily="34" charset="0"/>
                <a:cs typeface="Arial" pitchFamily="34" charset="0"/>
              </a:rPr>
              <a:t>perempuan;</a:t>
            </a:r>
            <a:endParaRPr lang="id-ID" sz="1600" dirty="0">
              <a:latin typeface="Arial" pitchFamily="34" charset="0"/>
              <a:cs typeface="Arial" pitchFamily="34" charset="0"/>
            </a:endParaRPr>
          </a:p>
          <a:p>
            <a:pPr marL="685800">
              <a:buFont typeface="Arial" charset="0"/>
              <a:buAutoNum type="alphaLcPeriod"/>
              <a:defRPr/>
            </a:pPr>
            <a:r>
              <a:rPr lang="id-ID" sz="1600" dirty="0">
                <a:latin typeface="Arial" pitchFamily="34" charset="0"/>
                <a:cs typeface="Arial" pitchFamily="34" charset="0"/>
              </a:rPr>
              <a:t>Mengevaluasi pelaksanaan tugas seksi perlindungan perempuan</a:t>
            </a:r>
            <a:r>
              <a:rPr lang="id-ID" sz="1600" dirty="0" smtClean="0">
                <a:latin typeface="Arial" pitchFamily="34" charset="0"/>
                <a:cs typeface="Arial" pitchFamily="34" charset="0"/>
              </a:rPr>
              <a:t>;</a:t>
            </a:r>
            <a:endParaRPr lang="id-ID" sz="1600" dirty="0">
              <a:latin typeface="Arial" pitchFamily="34" charset="0"/>
              <a:cs typeface="Arial" pitchFamily="34" charset="0"/>
            </a:endParaRPr>
          </a:p>
          <a:p>
            <a:pPr marL="685800">
              <a:buFont typeface="Arial" charset="0"/>
              <a:buAutoNum type="alphaLcPeriod"/>
              <a:defRPr/>
            </a:pPr>
            <a:r>
              <a:rPr lang="id-ID" sz="1600" dirty="0">
                <a:latin typeface="Arial" pitchFamily="34" charset="0"/>
                <a:cs typeface="Arial" pitchFamily="34" charset="0"/>
              </a:rPr>
              <a:t>Menyusun laporan pelaksanaan tugas seksi perlindungan perempuan</a:t>
            </a:r>
            <a:r>
              <a:rPr lang="id-ID" sz="1600" dirty="0" smtClean="0">
                <a:latin typeface="Arial" pitchFamily="34" charset="0"/>
                <a:cs typeface="Arial" pitchFamily="34" charset="0"/>
              </a:rPr>
              <a:t>;</a:t>
            </a:r>
            <a:endParaRPr lang="id-ID" sz="1600" dirty="0">
              <a:latin typeface="Arial" pitchFamily="34" charset="0"/>
              <a:cs typeface="Arial" pitchFamily="34" charset="0"/>
            </a:endParaRPr>
          </a:p>
          <a:p>
            <a:pPr marL="685800">
              <a:buFont typeface="Arial" charset="0"/>
              <a:buAutoNum type="alphaLcPeriod"/>
              <a:defRPr/>
            </a:pPr>
            <a:r>
              <a:rPr lang="id-ID" sz="1600" dirty="0">
                <a:latin typeface="Arial" pitchFamily="34" charset="0"/>
                <a:cs typeface="Arial" pitchFamily="34" charset="0"/>
              </a:rPr>
              <a:t>Melaksanakan tugas lain yang diberikan atasan.</a:t>
            </a:r>
          </a:p>
          <a:p>
            <a:pPr marL="685800">
              <a:buFont typeface="Arial" charset="0"/>
              <a:buAutoNum type="alphaLcPeriod"/>
              <a:defRPr/>
            </a:pPr>
            <a:endParaRPr lang="en-US" sz="1400" dirty="0">
              <a:latin typeface="Times New Roman" pitchFamily="18" charset="0"/>
              <a:cs typeface="Times New Roman" pitchFamily="18" charset="0"/>
            </a:endParaRPr>
          </a:p>
          <a:p>
            <a:pPr marL="685800" eaLnBrk="1" fontAlgn="auto" hangingPunct="1">
              <a:spcAft>
                <a:spcPts val="0"/>
              </a:spcAft>
              <a:buFont typeface="Arial" charset="0"/>
              <a:buAutoNum type="alphaLcPeriod"/>
              <a:defRPr/>
            </a:pPr>
            <a:endParaRPr lang="en-US" sz="1400" dirty="0" smtClean="0">
              <a:latin typeface="Times New Roman" pitchFamily="18" charset="0"/>
              <a:cs typeface="Times New Roman" pitchFamily="18" charset="0"/>
            </a:endParaRPr>
          </a:p>
          <a:p>
            <a:pPr marL="685800" eaLnBrk="1" fontAlgn="auto" hangingPunct="1">
              <a:spcAft>
                <a:spcPts val="0"/>
              </a:spcAft>
              <a:buFont typeface="Arial" charset="0"/>
              <a:buAutoNum type="alphaLcPeriod"/>
              <a:defRPr/>
            </a:pPr>
            <a:endParaRPr lang="en-US" sz="1400" dirty="0" smtClean="0">
              <a:latin typeface="Times New Roman" pitchFamily="18" charset="0"/>
              <a:cs typeface="Times New Roman" pitchFamily="18" charset="0"/>
            </a:endParaRPr>
          </a:p>
          <a:p>
            <a:pPr marL="685800" eaLnBrk="1" fontAlgn="auto" hangingPunct="1">
              <a:spcAft>
                <a:spcPts val="0"/>
              </a:spcAft>
              <a:buFont typeface="Arial" charset="0"/>
              <a:buAutoNum type="alphaLcPeriod"/>
              <a:defRPr/>
            </a:pPr>
            <a:endParaRPr lang="en-US" sz="1400" dirty="0">
              <a:latin typeface="Times New Roman" pitchFamily="18" charset="0"/>
              <a:cs typeface="Times New Roman" pitchFamily="18" charset="0"/>
            </a:endParaRPr>
          </a:p>
        </p:txBody>
      </p:sp>
      <p:sp>
        <p:nvSpPr>
          <p:cNvPr id="4" name="Title 1"/>
          <p:cNvSpPr txBox="1">
            <a:spLocks/>
          </p:cNvSpPr>
          <p:nvPr/>
        </p:nvSpPr>
        <p:spPr>
          <a:xfrm>
            <a:off x="0" y="228600"/>
            <a:ext cx="9144000" cy="533400"/>
          </a:xfrm>
          <a:prstGeom prst="rect">
            <a:avLst/>
          </a:prstGeom>
        </p:spPr>
        <p:txBody>
          <a:bodyPr anchor="ctr">
            <a:normAutofit fontScale="82500" lnSpcReduction="20000"/>
          </a:bodyPr>
          <a:lstStyle/>
          <a:p>
            <a:pPr algn="ctr" fontAlgn="auto">
              <a:spcBef>
                <a:spcPts val="0"/>
              </a:spcBef>
              <a:spcAft>
                <a:spcPts val="0"/>
              </a:spcAft>
              <a:defRPr/>
            </a:pPr>
            <a:endParaRPr lang="en-US" sz="4400" dirty="0">
              <a:latin typeface="+mj-lt"/>
              <a:ea typeface="+mj-ea"/>
              <a:cs typeface="+mj-cs"/>
            </a:endParaRPr>
          </a:p>
        </p:txBody>
      </p:sp>
      <p:sp>
        <p:nvSpPr>
          <p:cNvPr id="5" name="Title 1"/>
          <p:cNvSpPr txBox="1">
            <a:spLocks/>
          </p:cNvSpPr>
          <p:nvPr/>
        </p:nvSpPr>
        <p:spPr>
          <a:xfrm>
            <a:off x="0" y="0"/>
            <a:ext cx="9144000" cy="762000"/>
          </a:xfrm>
          <a:prstGeom prst="rect">
            <a:avLst/>
          </a:prstGeom>
        </p:spPr>
        <p:txBody>
          <a:bodyPr anchor="ctr">
            <a:normAutofit fontScale="97500"/>
          </a:bodyPr>
          <a:lstStyle/>
          <a:p>
            <a:pPr algn="ctr" fontAlgn="auto">
              <a:spcBef>
                <a:spcPts val="0"/>
              </a:spcBef>
              <a:spcAft>
                <a:spcPts val="0"/>
              </a:spcAft>
              <a:defRPr/>
            </a:pPr>
            <a:endParaRPr lang="en-US" sz="4400" dirty="0">
              <a:latin typeface="+mj-lt"/>
              <a:ea typeface="+mj-ea"/>
              <a:cs typeface="+mj-cs"/>
            </a:endParaRPr>
          </a:p>
        </p:txBody>
      </p:sp>
    </p:spTree>
    <p:extLst>
      <p:ext uri="{BB962C8B-B14F-4D97-AF65-F5344CB8AC3E}">
        <p14:creationId xmlns:p14="http://schemas.microsoft.com/office/powerpoint/2010/main" val="41384439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457200"/>
          </a:xfrm>
        </p:spPr>
        <p:txBody>
          <a:bodyPr rtlCol="0">
            <a:normAutofit fontScale="90000"/>
          </a:bodyPr>
          <a:lstStyle/>
          <a:p>
            <a:pPr eaLnBrk="1" fontAlgn="auto" hangingPunct="1">
              <a:spcAft>
                <a:spcPts val="0"/>
              </a:spcAft>
              <a:defRPr/>
            </a:pPr>
            <a:r>
              <a:rPr lang="en-US" sz="2700" b="1" dirty="0" smtClean="0">
                <a:latin typeface="Arial" pitchFamily="34" charset="0"/>
                <a:cs typeface="Arial" pitchFamily="34" charset="0"/>
              </a:rPr>
              <a:t>KEPALA BIDANG </a:t>
            </a:r>
            <a:r>
              <a:rPr lang="id-ID" sz="2700" b="1" dirty="0" smtClean="0">
                <a:latin typeface="Arial" pitchFamily="34" charset="0"/>
                <a:cs typeface="Arial" pitchFamily="34" charset="0"/>
              </a:rPr>
              <a:t>PENCEGAHAN DAN PENANGANAN KEKERASAN TERHADAP PEREMPUAN</a:t>
            </a:r>
            <a:endParaRPr lang="en-US" sz="1600" dirty="0">
              <a:latin typeface="Times New Roman" pitchFamily="18" charset="0"/>
              <a:cs typeface="Times New Roman" pitchFamily="18" charset="0"/>
            </a:endParaRPr>
          </a:p>
        </p:txBody>
      </p:sp>
      <p:sp>
        <p:nvSpPr>
          <p:cNvPr id="3" name="Content Placeholder 2"/>
          <p:cNvSpPr>
            <a:spLocks noGrp="1"/>
          </p:cNvSpPr>
          <p:nvPr>
            <p:ph idx="1"/>
          </p:nvPr>
        </p:nvSpPr>
        <p:spPr>
          <a:xfrm>
            <a:off x="0" y="838200"/>
            <a:ext cx="9144000" cy="6019800"/>
          </a:xfrm>
        </p:spPr>
        <p:txBody>
          <a:bodyPr rtlCol="0">
            <a:normAutofit fontScale="85000" lnSpcReduction="20000"/>
          </a:bodyPr>
          <a:lstStyle/>
          <a:p>
            <a:pPr algn="ctr" eaLnBrk="1" fontAlgn="auto" hangingPunct="1">
              <a:spcAft>
                <a:spcPts val="0"/>
              </a:spcAft>
              <a:buFont typeface="Arial" pitchFamily="34" charset="0"/>
              <a:buNone/>
              <a:defRPr/>
            </a:pPr>
            <a:r>
              <a:rPr lang="id-ID" sz="1900" b="1" dirty="0" smtClean="0">
                <a:latin typeface="Arial" pitchFamily="34" charset="0"/>
                <a:cs typeface="Arial" pitchFamily="34" charset="0"/>
              </a:rPr>
              <a:t>Kepala Seksi Pemberdayaan Perempuan dan Peningkatan Kualitas Hidup Perempuan</a:t>
            </a:r>
            <a:endParaRPr lang="en-US" sz="1900" b="1" dirty="0" smtClean="0">
              <a:latin typeface="Arial" pitchFamily="34" charset="0"/>
              <a:cs typeface="Arial" pitchFamily="34" charset="0"/>
            </a:endParaRPr>
          </a:p>
          <a:p>
            <a:pPr algn="just" eaLnBrk="1" fontAlgn="auto" hangingPunct="1">
              <a:spcAft>
                <a:spcPts val="0"/>
              </a:spcAft>
              <a:buFont typeface="Arial" charset="0"/>
              <a:buAutoNum type="alphaUcPeriod"/>
              <a:defRPr/>
            </a:pPr>
            <a:r>
              <a:rPr lang="en-US" sz="1600" b="1" dirty="0" smtClean="0">
                <a:latin typeface="Arial" pitchFamily="34" charset="0"/>
                <a:cs typeface="Arial" pitchFamily="34" charset="0"/>
              </a:rPr>
              <a:t>TUGAS  POKOK</a:t>
            </a:r>
          </a:p>
          <a:p>
            <a:pPr algn="just">
              <a:buNone/>
              <a:defRPr/>
            </a:pPr>
            <a:r>
              <a:rPr lang="en-US" sz="1600" b="1" dirty="0" smtClean="0">
                <a:latin typeface="Arial" pitchFamily="34" charset="0"/>
                <a:cs typeface="Arial" pitchFamily="34" charset="0"/>
              </a:rPr>
              <a:t>	</a:t>
            </a:r>
            <a:r>
              <a:rPr lang="id-ID" sz="1600" dirty="0">
                <a:latin typeface="Arial" pitchFamily="34" charset="0"/>
                <a:cs typeface="Arial" pitchFamily="34" charset="0"/>
              </a:rPr>
              <a:t>Menyiapkan dan melaksanakan </a:t>
            </a:r>
            <a:r>
              <a:rPr lang="id-ID" sz="1600" dirty="0" smtClean="0">
                <a:latin typeface="Arial" pitchFamily="34" charset="0"/>
                <a:cs typeface="Arial" pitchFamily="34" charset="0"/>
              </a:rPr>
              <a:t>kebijakan</a:t>
            </a:r>
            <a:r>
              <a:rPr lang="id-ID" sz="1600" dirty="0">
                <a:latin typeface="Arial" pitchFamily="34" charset="0"/>
                <a:cs typeface="Arial" pitchFamily="34" charset="0"/>
              </a:rPr>
              <a:t>, </a:t>
            </a:r>
            <a:r>
              <a:rPr lang="id-ID" sz="1600" dirty="0" smtClean="0">
                <a:latin typeface="Arial" pitchFamily="34" charset="0"/>
                <a:cs typeface="Arial" pitchFamily="34" charset="0"/>
              </a:rPr>
              <a:t>koordinasi, fasilitasi, sosialisai dan distribusi di bidang </a:t>
            </a:r>
            <a:r>
              <a:rPr lang="id-ID" sz="1600" dirty="0">
                <a:latin typeface="Arial" pitchFamily="34" charset="0"/>
                <a:cs typeface="Arial" pitchFamily="34" charset="0"/>
              </a:rPr>
              <a:t>Pemberdayaan Perempuan dan Peningkatan Kualitas Hidup </a:t>
            </a:r>
            <a:r>
              <a:rPr lang="id-ID" sz="1600" dirty="0" smtClean="0">
                <a:latin typeface="Arial" pitchFamily="34" charset="0"/>
                <a:cs typeface="Arial" pitchFamily="34" charset="0"/>
              </a:rPr>
              <a:t>Perempuan.</a:t>
            </a:r>
          </a:p>
          <a:p>
            <a:pPr algn="just">
              <a:buNone/>
              <a:defRPr/>
            </a:pPr>
            <a:r>
              <a:rPr lang="en-US" sz="1600" b="1" dirty="0" smtClean="0">
                <a:latin typeface="Arial" pitchFamily="34" charset="0"/>
                <a:cs typeface="Arial" pitchFamily="34" charset="0"/>
              </a:rPr>
              <a:t>B</a:t>
            </a:r>
            <a:r>
              <a:rPr lang="en-US" sz="1600" b="1" dirty="0">
                <a:latin typeface="Arial" pitchFamily="34" charset="0"/>
                <a:cs typeface="Arial" pitchFamily="34" charset="0"/>
              </a:rPr>
              <a:t>.	URAIAN TUGAS</a:t>
            </a:r>
          </a:p>
          <a:p>
            <a:pPr marL="685800" algn="just">
              <a:buFont typeface="Arial" charset="0"/>
              <a:buAutoNum type="alphaLcPeriod"/>
              <a:defRPr/>
            </a:pPr>
            <a:r>
              <a:rPr lang="id-ID" sz="1600" dirty="0">
                <a:latin typeface="Arial" pitchFamily="34" charset="0"/>
                <a:cs typeface="Arial" pitchFamily="34" charset="0"/>
              </a:rPr>
              <a:t>Menyusun rencana pelaksanaan tugas  </a:t>
            </a:r>
            <a:r>
              <a:rPr lang="id-ID" sz="1600" dirty="0" smtClean="0">
                <a:latin typeface="Arial" pitchFamily="34" charset="0"/>
                <a:cs typeface="Arial" pitchFamily="34" charset="0"/>
              </a:rPr>
              <a:t>Seksi </a:t>
            </a:r>
            <a:r>
              <a:rPr lang="id-ID" sz="1600" dirty="0">
                <a:latin typeface="Arial" pitchFamily="34" charset="0"/>
                <a:cs typeface="Arial" pitchFamily="34" charset="0"/>
              </a:rPr>
              <a:t>Pemberdayaan Perempuan dan Peningkatan Kualitas Hidup Perempuan</a:t>
            </a:r>
            <a:r>
              <a:rPr lang="id-ID" sz="1600" dirty="0" smtClean="0">
                <a:latin typeface="Arial" pitchFamily="34" charset="0"/>
                <a:cs typeface="Arial" pitchFamily="34" charset="0"/>
              </a:rPr>
              <a:t>;</a:t>
            </a:r>
            <a:endParaRPr lang="id-ID" sz="1600" dirty="0">
              <a:latin typeface="Arial" pitchFamily="34" charset="0"/>
              <a:cs typeface="Arial" pitchFamily="34" charset="0"/>
            </a:endParaRPr>
          </a:p>
          <a:p>
            <a:pPr marL="685800" algn="just">
              <a:buFont typeface="Arial" charset="0"/>
              <a:buAutoNum type="alphaLcPeriod"/>
              <a:defRPr/>
            </a:pPr>
            <a:r>
              <a:rPr lang="id-ID" sz="1600" dirty="0">
                <a:latin typeface="Arial" pitchFamily="34" charset="0"/>
                <a:cs typeface="Arial" pitchFamily="34" charset="0"/>
              </a:rPr>
              <a:t>Menyiapkan </a:t>
            </a:r>
            <a:r>
              <a:rPr lang="id-ID" sz="1600" dirty="0" smtClean="0">
                <a:latin typeface="Arial" pitchFamily="34" charset="0"/>
                <a:cs typeface="Arial" pitchFamily="34" charset="0"/>
              </a:rPr>
              <a:t>bahan-bahan data yang berkenaan dengan pelaksanaan tugas Seksi </a:t>
            </a:r>
            <a:r>
              <a:rPr lang="id-ID" sz="1600" dirty="0">
                <a:latin typeface="Arial" pitchFamily="34" charset="0"/>
                <a:cs typeface="Arial" pitchFamily="34" charset="0"/>
              </a:rPr>
              <a:t>Pemberdayaan Perempuan dan Peningkatan Kualitas Hidup </a:t>
            </a:r>
            <a:r>
              <a:rPr lang="id-ID" sz="1600" dirty="0" smtClean="0">
                <a:latin typeface="Arial" pitchFamily="34" charset="0"/>
                <a:cs typeface="Arial" pitchFamily="34" charset="0"/>
              </a:rPr>
              <a:t>Perempuan;</a:t>
            </a:r>
          </a:p>
          <a:p>
            <a:pPr marL="685800" algn="just">
              <a:buFont typeface="Arial" charset="0"/>
              <a:buAutoNum type="alphaLcPeriod"/>
              <a:defRPr/>
            </a:pPr>
            <a:r>
              <a:rPr lang="id-ID" sz="1600" dirty="0" smtClean="0">
                <a:latin typeface="Arial" pitchFamily="34" charset="0"/>
                <a:cs typeface="Arial" pitchFamily="34" charset="0"/>
              </a:rPr>
              <a:t>Merumuskan kebijakan pelaksanaan </a:t>
            </a:r>
            <a:r>
              <a:rPr lang="id-ID" sz="1600" dirty="0">
                <a:latin typeface="Arial" pitchFamily="34" charset="0"/>
                <a:cs typeface="Arial" pitchFamily="34" charset="0"/>
              </a:rPr>
              <a:t>Pemberdayaan Perempuan dan Peningkatan Kualitas Hidup </a:t>
            </a:r>
            <a:r>
              <a:rPr lang="id-ID" sz="1600" dirty="0" smtClean="0">
                <a:latin typeface="Arial" pitchFamily="34" charset="0"/>
                <a:cs typeface="Arial" pitchFamily="34" charset="0"/>
              </a:rPr>
              <a:t>Perempuan khususnya dibidang ekonomi;</a:t>
            </a:r>
          </a:p>
          <a:p>
            <a:pPr marL="685800" algn="just">
              <a:buFont typeface="Arial" charset="0"/>
              <a:buAutoNum type="alphaLcPeriod"/>
              <a:defRPr/>
            </a:pPr>
            <a:r>
              <a:rPr lang="id-ID" sz="1600" dirty="0" smtClean="0">
                <a:latin typeface="Arial" pitchFamily="34" charset="0"/>
                <a:cs typeface="Arial" pitchFamily="34" charset="0"/>
              </a:rPr>
              <a:t>Membentuk forum koordinasi penyusunan kebijakan pelaksanaan </a:t>
            </a:r>
            <a:r>
              <a:rPr lang="id-ID" sz="1600" dirty="0">
                <a:latin typeface="Arial" pitchFamily="34" charset="0"/>
                <a:cs typeface="Arial" pitchFamily="34" charset="0"/>
              </a:rPr>
              <a:t>Pemberdayaan Perempuan dan Peningkatan Kualitas Hidup </a:t>
            </a:r>
            <a:r>
              <a:rPr lang="id-ID" sz="1600" dirty="0" smtClean="0">
                <a:latin typeface="Arial" pitchFamily="34" charset="0"/>
                <a:cs typeface="Arial" pitchFamily="34" charset="0"/>
              </a:rPr>
              <a:t>Perempuan dibidang ekonomi;</a:t>
            </a:r>
            <a:endParaRPr lang="id-ID" sz="1600" dirty="0">
              <a:latin typeface="Arial" pitchFamily="34" charset="0"/>
              <a:cs typeface="Arial" pitchFamily="34" charset="0"/>
            </a:endParaRPr>
          </a:p>
          <a:p>
            <a:pPr marL="685800" algn="just">
              <a:buFont typeface="Arial" charset="0"/>
              <a:buAutoNum type="alphaLcPeriod"/>
              <a:defRPr/>
            </a:pPr>
            <a:r>
              <a:rPr lang="id-ID" sz="1600" dirty="0" smtClean="0">
                <a:latin typeface="Arial" panose="020B0604020202020204" pitchFamily="34" charset="0"/>
                <a:cs typeface="Arial" panose="020B0604020202020204" pitchFamily="34" charset="0"/>
              </a:rPr>
              <a:t>Mengkaji kebijakan pelaksanaan </a:t>
            </a:r>
            <a:r>
              <a:rPr lang="id-ID" sz="1600" dirty="0">
                <a:latin typeface="Arial" pitchFamily="34" charset="0"/>
                <a:cs typeface="Arial" pitchFamily="34" charset="0"/>
              </a:rPr>
              <a:t>Pemberdayaan Perempuan dan Peningkatan Kualitas Hidup </a:t>
            </a:r>
            <a:r>
              <a:rPr lang="id-ID" sz="1600" dirty="0" smtClean="0">
                <a:latin typeface="Arial" pitchFamily="34" charset="0"/>
                <a:cs typeface="Arial" pitchFamily="34" charset="0"/>
              </a:rPr>
              <a:t>Perempuan dibidang ekonomi;</a:t>
            </a:r>
          </a:p>
          <a:p>
            <a:pPr marL="685800" algn="just">
              <a:buFont typeface="Arial" charset="0"/>
              <a:buAutoNum type="alphaLcPeriod"/>
              <a:defRPr/>
            </a:pPr>
            <a:r>
              <a:rPr lang="id-ID" sz="1600" dirty="0" smtClean="0">
                <a:latin typeface="Arial" pitchFamily="34" charset="0"/>
                <a:cs typeface="Arial" pitchFamily="34" charset="0"/>
              </a:rPr>
              <a:t>Mengkoordinasikan dan mensinkronisasikan penerapan kebijakan pelaksanaan </a:t>
            </a:r>
            <a:r>
              <a:rPr lang="id-ID" sz="1600" dirty="0">
                <a:latin typeface="Arial" pitchFamily="34" charset="0"/>
                <a:cs typeface="Arial" pitchFamily="34" charset="0"/>
              </a:rPr>
              <a:t>Pemberdayaan Perempuan dan Peningkatan Kualitas Hidup Perempuan dibidang ekonomi;</a:t>
            </a:r>
          </a:p>
          <a:p>
            <a:pPr marL="685800" algn="just">
              <a:buFont typeface="Arial" charset="0"/>
              <a:buAutoNum type="alphaLcPeriod"/>
              <a:defRPr/>
            </a:pPr>
            <a:r>
              <a:rPr lang="id-ID" sz="1600" dirty="0" smtClean="0">
                <a:latin typeface="Arial" panose="020B0604020202020204" pitchFamily="34" charset="0"/>
                <a:cs typeface="Arial" panose="020B0604020202020204" pitchFamily="34" charset="0"/>
              </a:rPr>
              <a:t>Memfasilitasi, sosialisasi, dan distribusi kebijakan pelaksanaan </a:t>
            </a:r>
            <a:r>
              <a:rPr lang="id-ID" sz="1600" dirty="0">
                <a:latin typeface="Arial" pitchFamily="34" charset="0"/>
                <a:cs typeface="Arial" pitchFamily="34" charset="0"/>
              </a:rPr>
              <a:t>Pemberdayaan Perempuan dan Peningkatan Kualitas Hidup Perempuan dibidang ekonomi;</a:t>
            </a:r>
          </a:p>
          <a:p>
            <a:pPr marL="685800" algn="just">
              <a:buFont typeface="Arial" charset="0"/>
              <a:buAutoNum type="alphaLcPeriod"/>
              <a:defRPr/>
            </a:pPr>
            <a:r>
              <a:rPr lang="id-ID" sz="1600" dirty="0" smtClean="0">
                <a:latin typeface="Arial" panose="020B0604020202020204" pitchFamily="34" charset="0"/>
                <a:cs typeface="Arial" panose="020B0604020202020204" pitchFamily="34" charset="0"/>
              </a:rPr>
              <a:t>Memberikan bimbingan teknis dan supervisi penerapan kebijakan pelaksanaan </a:t>
            </a:r>
            <a:r>
              <a:rPr lang="id-ID" sz="1600" dirty="0">
                <a:latin typeface="Arial" pitchFamily="34" charset="0"/>
                <a:cs typeface="Arial" pitchFamily="34" charset="0"/>
              </a:rPr>
              <a:t>Pemberdayaan Perempuan dan Peningkatan Kualitas Hidup Perempuan dibidang ekonomi;</a:t>
            </a:r>
          </a:p>
          <a:p>
            <a:pPr marL="685800" algn="just">
              <a:buFont typeface="Arial" charset="0"/>
              <a:buAutoNum type="alphaLcPeriod"/>
              <a:defRPr/>
            </a:pPr>
            <a:r>
              <a:rPr lang="id-ID" sz="1600" dirty="0" smtClean="0">
                <a:latin typeface="Arial" panose="020B0604020202020204" pitchFamily="34" charset="0"/>
                <a:cs typeface="Arial" panose="020B0604020202020204" pitchFamily="34" charset="0"/>
              </a:rPr>
              <a:t>Memantau, menganalisis, mengevaluasi dan melaporkan penerapan kebijakan pelaksanaan </a:t>
            </a:r>
            <a:r>
              <a:rPr lang="id-ID" sz="1600" dirty="0">
                <a:latin typeface="Arial" pitchFamily="34" charset="0"/>
                <a:cs typeface="Arial" pitchFamily="34" charset="0"/>
              </a:rPr>
              <a:t>Pemberdayaan Perempuan dan Peningkatan Kualitas Hidup Perempuan dibidang ekonomi;</a:t>
            </a:r>
          </a:p>
          <a:p>
            <a:pPr marL="685800" algn="just">
              <a:buFont typeface="Arial" charset="0"/>
              <a:buAutoNum type="alphaLcPeriod"/>
              <a:defRPr/>
            </a:pPr>
            <a:r>
              <a:rPr lang="id-ID" sz="1600" dirty="0" smtClean="0">
                <a:latin typeface="Arial" panose="020B0604020202020204" pitchFamily="34" charset="0"/>
                <a:cs typeface="Arial" panose="020B0604020202020204" pitchFamily="34" charset="0"/>
              </a:rPr>
              <a:t>Mengikuti rapat teknis dibidang </a:t>
            </a:r>
            <a:r>
              <a:rPr lang="id-ID" sz="1600" dirty="0">
                <a:latin typeface="Arial" pitchFamily="34" charset="0"/>
                <a:cs typeface="Arial" pitchFamily="34" charset="0"/>
              </a:rPr>
              <a:t>Pemberdayaan Perempuan dan Peningkatan Kualitas Hidup </a:t>
            </a:r>
            <a:r>
              <a:rPr lang="id-ID" sz="1600" dirty="0" smtClean="0">
                <a:latin typeface="Arial" pitchFamily="34" charset="0"/>
                <a:cs typeface="Arial" pitchFamily="34" charset="0"/>
              </a:rPr>
              <a:t>Perempuan;</a:t>
            </a:r>
          </a:p>
          <a:p>
            <a:pPr marL="685800" algn="just">
              <a:buFont typeface="Arial" charset="0"/>
              <a:buAutoNum type="alphaLcPeriod"/>
              <a:defRPr/>
            </a:pPr>
            <a:r>
              <a:rPr lang="id-ID" sz="1600" dirty="0" smtClean="0">
                <a:latin typeface="Arial" pitchFamily="34" charset="0"/>
                <a:cs typeface="Arial" pitchFamily="34" charset="0"/>
              </a:rPr>
              <a:t>Mengevaluasi pelaksanaan tugas Seksi </a:t>
            </a:r>
            <a:r>
              <a:rPr lang="id-ID" sz="1600" dirty="0">
                <a:latin typeface="Arial" pitchFamily="34" charset="0"/>
                <a:cs typeface="Arial" pitchFamily="34" charset="0"/>
              </a:rPr>
              <a:t>Pemberdayaan Perempuan dan Peningkatan Kualitas Hidup </a:t>
            </a:r>
            <a:r>
              <a:rPr lang="id-ID" sz="1600" dirty="0" smtClean="0">
                <a:latin typeface="Arial" pitchFamily="34" charset="0"/>
                <a:cs typeface="Arial" pitchFamily="34" charset="0"/>
              </a:rPr>
              <a:t>Perempuan;</a:t>
            </a:r>
          </a:p>
          <a:p>
            <a:pPr marL="685800" algn="just">
              <a:buFont typeface="Arial" charset="0"/>
              <a:buAutoNum type="alphaLcPeriod"/>
              <a:defRPr/>
            </a:pPr>
            <a:r>
              <a:rPr lang="id-ID" sz="1600" dirty="0" smtClean="0">
                <a:latin typeface="Arial" pitchFamily="34" charset="0"/>
                <a:cs typeface="Arial" pitchFamily="34" charset="0"/>
              </a:rPr>
              <a:t>Menyusun laporan pelaksaaan tugas Seksi </a:t>
            </a:r>
            <a:r>
              <a:rPr lang="id-ID" sz="1600" dirty="0">
                <a:latin typeface="Arial" pitchFamily="34" charset="0"/>
                <a:cs typeface="Arial" pitchFamily="34" charset="0"/>
              </a:rPr>
              <a:t>Pemberdayaan Perempuan dan Peningkatan Kualitas Hidup </a:t>
            </a:r>
            <a:r>
              <a:rPr lang="id-ID" sz="1600" dirty="0" smtClean="0">
                <a:latin typeface="Arial" pitchFamily="34" charset="0"/>
                <a:cs typeface="Arial" pitchFamily="34" charset="0"/>
              </a:rPr>
              <a:t>Perempuan;</a:t>
            </a:r>
          </a:p>
          <a:p>
            <a:pPr marL="685800" algn="just">
              <a:buFont typeface="Arial" charset="0"/>
              <a:buAutoNum type="alphaLcPeriod"/>
              <a:defRPr/>
            </a:pPr>
            <a:r>
              <a:rPr lang="id-ID" sz="1600" dirty="0" smtClean="0">
                <a:latin typeface="Arial" pitchFamily="34" charset="0"/>
                <a:cs typeface="Arial" pitchFamily="34" charset="0"/>
              </a:rPr>
              <a:t>Melaksanakan tugas lain yang diberikan atasan.</a:t>
            </a:r>
            <a:endParaRPr lang="id-ID" sz="1600" dirty="0">
              <a:latin typeface="Arial" pitchFamily="34" charset="0"/>
              <a:cs typeface="Arial" pitchFamily="34" charset="0"/>
            </a:endParaRPr>
          </a:p>
          <a:p>
            <a:pPr marL="685800">
              <a:buFont typeface="Arial" charset="0"/>
              <a:buAutoNum type="alphaLcPeriod"/>
              <a:defRPr/>
            </a:pPr>
            <a:endParaRPr lang="en-US" sz="1600" dirty="0">
              <a:latin typeface="Arial" panose="020B0604020202020204" pitchFamily="34" charset="0"/>
              <a:cs typeface="Arial" panose="020B0604020202020204" pitchFamily="34" charset="0"/>
            </a:endParaRPr>
          </a:p>
          <a:p>
            <a:pPr marL="685800" eaLnBrk="1" fontAlgn="auto" hangingPunct="1">
              <a:spcAft>
                <a:spcPts val="0"/>
              </a:spcAft>
              <a:buFont typeface="Arial" charset="0"/>
              <a:buAutoNum type="alphaLcPeriod"/>
              <a:defRPr/>
            </a:pPr>
            <a:endParaRPr lang="en-US" sz="1400" dirty="0" smtClean="0">
              <a:latin typeface="Times New Roman" pitchFamily="18" charset="0"/>
              <a:cs typeface="Times New Roman" pitchFamily="18" charset="0"/>
            </a:endParaRPr>
          </a:p>
          <a:p>
            <a:pPr marL="685800" eaLnBrk="1" fontAlgn="auto" hangingPunct="1">
              <a:spcAft>
                <a:spcPts val="0"/>
              </a:spcAft>
              <a:buFont typeface="Arial" charset="0"/>
              <a:buAutoNum type="alphaLcPeriod"/>
              <a:defRPr/>
            </a:pPr>
            <a:endParaRPr lang="en-US" sz="1400" dirty="0" smtClean="0">
              <a:latin typeface="Times New Roman" pitchFamily="18" charset="0"/>
              <a:cs typeface="Times New Roman" pitchFamily="18" charset="0"/>
            </a:endParaRPr>
          </a:p>
          <a:p>
            <a:pPr marL="685800" eaLnBrk="1" fontAlgn="auto" hangingPunct="1">
              <a:spcAft>
                <a:spcPts val="0"/>
              </a:spcAft>
              <a:buFont typeface="Arial" charset="0"/>
              <a:buAutoNum type="alphaLcPeriod"/>
              <a:defRPr/>
            </a:pPr>
            <a:endParaRPr lang="en-US" sz="1400" dirty="0">
              <a:latin typeface="Times New Roman" pitchFamily="18" charset="0"/>
              <a:cs typeface="Times New Roman" pitchFamily="18" charset="0"/>
            </a:endParaRPr>
          </a:p>
        </p:txBody>
      </p:sp>
      <p:sp>
        <p:nvSpPr>
          <p:cNvPr id="4" name="Title 1"/>
          <p:cNvSpPr txBox="1">
            <a:spLocks/>
          </p:cNvSpPr>
          <p:nvPr/>
        </p:nvSpPr>
        <p:spPr>
          <a:xfrm>
            <a:off x="0" y="228600"/>
            <a:ext cx="9144000" cy="533400"/>
          </a:xfrm>
          <a:prstGeom prst="rect">
            <a:avLst/>
          </a:prstGeom>
        </p:spPr>
        <p:txBody>
          <a:bodyPr anchor="ctr">
            <a:normAutofit fontScale="82500" lnSpcReduction="20000"/>
          </a:bodyPr>
          <a:lstStyle/>
          <a:p>
            <a:pPr algn="ctr" fontAlgn="auto">
              <a:spcBef>
                <a:spcPts val="0"/>
              </a:spcBef>
              <a:spcAft>
                <a:spcPts val="0"/>
              </a:spcAft>
              <a:defRPr/>
            </a:pPr>
            <a:endParaRPr lang="en-US" sz="4400" dirty="0">
              <a:latin typeface="+mj-lt"/>
              <a:ea typeface="+mj-ea"/>
              <a:cs typeface="+mj-cs"/>
            </a:endParaRPr>
          </a:p>
        </p:txBody>
      </p:sp>
      <p:sp>
        <p:nvSpPr>
          <p:cNvPr id="5" name="Title 1"/>
          <p:cNvSpPr txBox="1">
            <a:spLocks/>
          </p:cNvSpPr>
          <p:nvPr/>
        </p:nvSpPr>
        <p:spPr>
          <a:xfrm>
            <a:off x="0" y="0"/>
            <a:ext cx="9144000" cy="762000"/>
          </a:xfrm>
          <a:prstGeom prst="rect">
            <a:avLst/>
          </a:prstGeom>
        </p:spPr>
        <p:txBody>
          <a:bodyPr anchor="ctr">
            <a:normAutofit fontScale="97500"/>
          </a:bodyPr>
          <a:lstStyle/>
          <a:p>
            <a:pPr algn="ctr" fontAlgn="auto">
              <a:spcBef>
                <a:spcPts val="0"/>
              </a:spcBef>
              <a:spcAft>
                <a:spcPts val="0"/>
              </a:spcAft>
              <a:defRPr/>
            </a:pPr>
            <a:endParaRPr lang="en-US" sz="4400" dirty="0">
              <a:latin typeface="+mj-lt"/>
              <a:ea typeface="+mj-ea"/>
              <a:cs typeface="+mj-cs"/>
            </a:endParaRPr>
          </a:p>
        </p:txBody>
      </p:sp>
    </p:spTree>
    <p:extLst>
      <p:ext uri="{BB962C8B-B14F-4D97-AF65-F5344CB8AC3E}">
        <p14:creationId xmlns:p14="http://schemas.microsoft.com/office/powerpoint/2010/main" val="13123471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3"/>
          </a:xfrm>
        </p:spPr>
        <p:txBody>
          <a:bodyPr rtlCol="0">
            <a:normAutofit fontScale="90000"/>
          </a:bodyPr>
          <a:lstStyle/>
          <a:p>
            <a:pPr eaLnBrk="1" fontAlgn="auto" hangingPunct="1">
              <a:spcAft>
                <a:spcPts val="0"/>
              </a:spcAft>
              <a:defRPr/>
            </a:pPr>
            <a:r>
              <a:rPr lang="en-US" sz="1800" b="1" dirty="0" smtClean="0">
                <a:latin typeface="Arial" pitchFamily="34" charset="0"/>
                <a:cs typeface="Arial" pitchFamily="34" charset="0"/>
              </a:rPr>
              <a:t/>
            </a:r>
            <a:br>
              <a:rPr lang="en-US" sz="1800" b="1" dirty="0" smtClean="0">
                <a:latin typeface="Arial" pitchFamily="34" charset="0"/>
                <a:cs typeface="Arial" pitchFamily="34" charset="0"/>
              </a:rPr>
            </a:br>
            <a:r>
              <a:rPr lang="en-US" sz="1800" b="1" dirty="0" smtClean="0">
                <a:latin typeface="Arial" pitchFamily="34" charset="0"/>
                <a:cs typeface="Arial" pitchFamily="34" charset="0"/>
              </a:rPr>
              <a:t/>
            </a:r>
            <a:br>
              <a:rPr lang="en-US" sz="1800" b="1" dirty="0" smtClean="0">
                <a:latin typeface="Arial" pitchFamily="34" charset="0"/>
                <a:cs typeface="Arial" pitchFamily="34" charset="0"/>
              </a:rPr>
            </a:br>
            <a:r>
              <a:rPr lang="en-US" sz="1800" b="1" dirty="0" smtClean="0">
                <a:latin typeface="Arial" pitchFamily="34" charset="0"/>
                <a:cs typeface="Arial" pitchFamily="34" charset="0"/>
              </a:rPr>
              <a:t>TUPOKSI  BIDAN</a:t>
            </a:r>
            <a:r>
              <a:rPr lang="id-ID" sz="1800" b="1" dirty="0" smtClean="0">
                <a:latin typeface="Arial" pitchFamily="34" charset="0"/>
                <a:cs typeface="Arial" pitchFamily="34" charset="0"/>
              </a:rPr>
              <a:t>G PELEMBAGAAN PEMENUHAN HAK </a:t>
            </a:r>
            <a:br>
              <a:rPr lang="id-ID" sz="1800" b="1" dirty="0" smtClean="0">
                <a:latin typeface="Arial" pitchFamily="34" charset="0"/>
                <a:cs typeface="Arial" pitchFamily="34" charset="0"/>
              </a:rPr>
            </a:br>
            <a:r>
              <a:rPr lang="id-ID" sz="1800" b="1" dirty="0" smtClean="0">
                <a:latin typeface="Arial" pitchFamily="34" charset="0"/>
                <a:cs typeface="Arial" pitchFamily="34" charset="0"/>
              </a:rPr>
              <a:t>DAN PERLINDUNGAN ANAK</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endParaRPr lang="en-US" sz="1600" dirty="0">
              <a:latin typeface="Times New Roman" pitchFamily="18" charset="0"/>
              <a:cs typeface="Times New Roman" pitchFamily="18" charset="0"/>
            </a:endParaRPr>
          </a:p>
        </p:txBody>
      </p:sp>
      <p:sp>
        <p:nvSpPr>
          <p:cNvPr id="3" name="Content Placeholder 2"/>
          <p:cNvSpPr>
            <a:spLocks noGrp="1"/>
          </p:cNvSpPr>
          <p:nvPr>
            <p:ph idx="1"/>
          </p:nvPr>
        </p:nvSpPr>
        <p:spPr>
          <a:xfrm>
            <a:off x="0" y="457200"/>
            <a:ext cx="9144000" cy="6400800"/>
          </a:xfrm>
        </p:spPr>
        <p:txBody>
          <a:bodyPr rtlCol="0">
            <a:noAutofit/>
          </a:bodyPr>
          <a:lstStyle/>
          <a:p>
            <a:pPr algn="ctr" eaLnBrk="1" fontAlgn="auto" hangingPunct="1">
              <a:spcAft>
                <a:spcPts val="0"/>
              </a:spcAft>
              <a:buFont typeface="Arial" pitchFamily="34" charset="0"/>
              <a:buNone/>
              <a:defRPr/>
            </a:pPr>
            <a:endParaRPr lang="id-ID" sz="1500" b="1" dirty="0" smtClean="0">
              <a:latin typeface="Arial" pitchFamily="34" charset="0"/>
              <a:cs typeface="Arial" pitchFamily="34" charset="0"/>
            </a:endParaRPr>
          </a:p>
          <a:p>
            <a:pPr algn="ctr">
              <a:buNone/>
              <a:defRPr/>
            </a:pPr>
            <a:r>
              <a:rPr lang="en-US" sz="1500" b="1" dirty="0" smtClean="0">
                <a:latin typeface="Arial" pitchFamily="34" charset="0"/>
                <a:cs typeface="Arial" pitchFamily="34" charset="0"/>
              </a:rPr>
              <a:t>KEPALA  BIDANG </a:t>
            </a:r>
            <a:r>
              <a:rPr lang="id-ID" sz="1600" b="1" dirty="0">
                <a:latin typeface="Arial" pitchFamily="34" charset="0"/>
                <a:cs typeface="Arial" pitchFamily="34" charset="0"/>
              </a:rPr>
              <a:t>PELEMBAGAAN PEMENUHAN HAK </a:t>
            </a:r>
            <a:br>
              <a:rPr lang="id-ID" sz="1600" b="1" dirty="0">
                <a:latin typeface="Arial" pitchFamily="34" charset="0"/>
                <a:cs typeface="Arial" pitchFamily="34" charset="0"/>
              </a:rPr>
            </a:br>
            <a:r>
              <a:rPr lang="id-ID" sz="1600" b="1" dirty="0">
                <a:latin typeface="Arial" pitchFamily="34" charset="0"/>
                <a:cs typeface="Arial" pitchFamily="34" charset="0"/>
              </a:rPr>
              <a:t>DAN PERLINDUNGAN ANAK</a:t>
            </a:r>
            <a:endParaRPr lang="en-US" sz="1500" b="1" dirty="0" smtClean="0">
              <a:latin typeface="Arial" pitchFamily="34" charset="0"/>
              <a:cs typeface="Arial" pitchFamily="34" charset="0"/>
            </a:endParaRPr>
          </a:p>
          <a:p>
            <a:pPr algn="just" eaLnBrk="1" fontAlgn="auto" hangingPunct="1">
              <a:spcAft>
                <a:spcPts val="0"/>
              </a:spcAft>
              <a:buFont typeface="Arial" charset="0"/>
              <a:buAutoNum type="alphaUcPeriod"/>
              <a:defRPr/>
            </a:pPr>
            <a:r>
              <a:rPr lang="en-US" sz="1500" b="1" dirty="0" smtClean="0">
                <a:latin typeface="Arial" pitchFamily="34" charset="0"/>
                <a:cs typeface="Arial" pitchFamily="34" charset="0"/>
              </a:rPr>
              <a:t>TUGAS  POKOK</a:t>
            </a:r>
          </a:p>
          <a:p>
            <a:pPr algn="just" eaLnBrk="1" fontAlgn="auto" hangingPunct="1">
              <a:spcAft>
                <a:spcPts val="0"/>
              </a:spcAft>
              <a:buFont typeface="Arial" pitchFamily="34" charset="0"/>
              <a:buNone/>
              <a:defRPr/>
            </a:pPr>
            <a:r>
              <a:rPr lang="en-US" sz="1500" b="1" dirty="0" smtClean="0">
                <a:latin typeface="Arial" pitchFamily="34" charset="0"/>
                <a:cs typeface="Arial" pitchFamily="34" charset="0"/>
              </a:rPr>
              <a:t>	</a:t>
            </a:r>
            <a:r>
              <a:rPr lang="id-ID" sz="1500" dirty="0" smtClean="0">
                <a:latin typeface="Arial" pitchFamily="34" charset="0"/>
                <a:cs typeface="Arial" pitchFamily="34" charset="0"/>
              </a:rPr>
              <a:t>Merumuskan kebijakan koordinasi sinkronisasi sosialisasi fasilitasi dan distribusi pelaksanaan pelembagaan pemenuhan hak anak.</a:t>
            </a:r>
            <a:endParaRPr lang="en-US" sz="1500" dirty="0" smtClean="0">
              <a:latin typeface="Arial" pitchFamily="34" charset="0"/>
              <a:cs typeface="Arial" pitchFamily="34" charset="0"/>
            </a:endParaRPr>
          </a:p>
          <a:p>
            <a:pPr algn="just" eaLnBrk="1" fontAlgn="auto" hangingPunct="1">
              <a:spcAft>
                <a:spcPts val="0"/>
              </a:spcAft>
              <a:buFont typeface="Arial" charset="0"/>
              <a:buNone/>
              <a:defRPr/>
            </a:pPr>
            <a:r>
              <a:rPr lang="en-US" sz="1500" b="1" dirty="0" smtClean="0">
                <a:latin typeface="Arial" pitchFamily="34" charset="0"/>
                <a:cs typeface="Arial" pitchFamily="34" charset="0"/>
              </a:rPr>
              <a:t>B.	URAIAN  TUGAS</a:t>
            </a:r>
            <a:endParaRPr lang="en-US" sz="1500" dirty="0" smtClean="0">
              <a:latin typeface="Arial" pitchFamily="34" charset="0"/>
              <a:cs typeface="Arial" pitchFamily="34" charset="0"/>
            </a:endParaRPr>
          </a:p>
          <a:p>
            <a:pPr marL="628650" algn="just">
              <a:buAutoNum type="alphaLcPeriod"/>
              <a:defRPr/>
            </a:pPr>
            <a:r>
              <a:rPr lang="id-ID" sz="1400" dirty="0" smtClean="0">
                <a:latin typeface="Arial" pitchFamily="34" charset="0"/>
                <a:cs typeface="Arial" pitchFamily="34" charset="0"/>
              </a:rPr>
              <a:t>Menyusun rencana pelaksanaan tugas bidang pelembagaan pemenuhan hak </a:t>
            </a:r>
            <a:r>
              <a:rPr lang="id-ID" sz="1400" dirty="0">
                <a:latin typeface="Arial" pitchFamily="34" charset="0"/>
                <a:cs typeface="Arial" pitchFamily="34" charset="0"/>
              </a:rPr>
              <a:t> </a:t>
            </a:r>
            <a:r>
              <a:rPr lang="id-ID" sz="1400" dirty="0" smtClean="0">
                <a:latin typeface="Arial" pitchFamily="34" charset="0"/>
                <a:cs typeface="Arial" pitchFamily="34" charset="0"/>
              </a:rPr>
              <a:t>anak;</a:t>
            </a:r>
          </a:p>
          <a:p>
            <a:pPr marL="628650" algn="just">
              <a:buAutoNum type="alphaLcPeriod"/>
              <a:defRPr/>
            </a:pPr>
            <a:r>
              <a:rPr lang="id-ID" sz="1400" dirty="0" smtClean="0">
                <a:latin typeface="Arial" pitchFamily="34" charset="0"/>
                <a:cs typeface="Arial" pitchFamily="34" charset="0"/>
              </a:rPr>
              <a:t>Menyiapkan bahan dan dokumen pelaksanaan tugas yang berkaitan dengan bidang </a:t>
            </a:r>
            <a:r>
              <a:rPr lang="id-ID" sz="1400" dirty="0">
                <a:latin typeface="Arial" pitchFamily="34" charset="0"/>
                <a:cs typeface="Arial" pitchFamily="34" charset="0"/>
              </a:rPr>
              <a:t>pelembagaan pemenuhan hak  </a:t>
            </a:r>
            <a:r>
              <a:rPr lang="id-ID" sz="1400" dirty="0" smtClean="0">
                <a:latin typeface="Arial" pitchFamily="34" charset="0"/>
                <a:cs typeface="Arial" pitchFamily="34" charset="0"/>
              </a:rPr>
              <a:t>anak;</a:t>
            </a:r>
          </a:p>
          <a:p>
            <a:pPr marL="628650" algn="just">
              <a:buAutoNum type="alphaLcPeriod"/>
              <a:defRPr/>
            </a:pPr>
            <a:r>
              <a:rPr lang="id-ID" sz="1400" dirty="0" smtClean="0">
                <a:latin typeface="Arial" pitchFamily="34" charset="0"/>
                <a:cs typeface="Arial" pitchFamily="34" charset="0"/>
              </a:rPr>
              <a:t>Merumuskan kebijakan pemenuhan hak anak terkait hak sipil, informasi dan partisipasi pengasuhan, keluarga dan lingkungan, kesehatan, dan kesejahteraan serta pendidikan kreatifitas dan kegiatan budaya serta perlindungan anak;</a:t>
            </a:r>
          </a:p>
          <a:p>
            <a:pPr marL="628650" algn="just">
              <a:buFont typeface="Arial" panose="020B0604020202020204" pitchFamily="34" charset="0"/>
              <a:buAutoNum type="alphaLcPeriod"/>
              <a:defRPr/>
            </a:pPr>
            <a:r>
              <a:rPr lang="id-ID" sz="1400" dirty="0" smtClean="0">
                <a:latin typeface="Arial" pitchFamily="34" charset="0"/>
                <a:cs typeface="Arial" pitchFamily="34" charset="0"/>
              </a:rPr>
              <a:t>Membentuk forum koordinasi penyusunan kebijakan pemenuhan hak anak terkait hak sipil, </a:t>
            </a:r>
            <a:r>
              <a:rPr lang="id-ID" sz="1400" dirty="0">
                <a:latin typeface="Arial" pitchFamily="34" charset="0"/>
                <a:cs typeface="Arial" pitchFamily="34" charset="0"/>
              </a:rPr>
              <a:t>informasi dan partisipasi pengasuhan, keluarga dan lingkungan, kesehatan, dan kesejahteraan serta pendidikan kreatifitas dan kegiatan budaya serta </a:t>
            </a:r>
            <a:r>
              <a:rPr lang="id-ID" sz="1400" dirty="0" smtClean="0">
                <a:latin typeface="Arial" pitchFamily="34" charset="0"/>
                <a:cs typeface="Arial" pitchFamily="34" charset="0"/>
              </a:rPr>
              <a:t>forum perlindungan anak;</a:t>
            </a:r>
          </a:p>
          <a:p>
            <a:pPr marL="628650" algn="just">
              <a:buFont typeface="Arial" panose="020B0604020202020204" pitchFamily="34" charset="0"/>
              <a:buAutoNum type="alphaLcPeriod"/>
              <a:defRPr/>
            </a:pPr>
            <a:r>
              <a:rPr lang="id-ID" sz="1400" dirty="0" smtClean="0">
                <a:latin typeface="Arial" pitchFamily="34" charset="0"/>
                <a:cs typeface="Arial" pitchFamily="34" charset="0"/>
              </a:rPr>
              <a:t>Merumuskan kajian kebijakan pemenuhan hak anak terkait hak sipil informasi </a:t>
            </a:r>
            <a:r>
              <a:rPr lang="id-ID" sz="1400" dirty="0">
                <a:latin typeface="Arial" pitchFamily="34" charset="0"/>
                <a:cs typeface="Arial" pitchFamily="34" charset="0"/>
              </a:rPr>
              <a:t>dan partisipasi pengasuhan, keluarga dan lingkungan, kesehatan, dan kesejahteraan serta pendidikan kreatifitas dan kegiatan budaya serta perlindungan anak</a:t>
            </a:r>
            <a:r>
              <a:rPr lang="id-ID" sz="1400" dirty="0" smtClean="0">
                <a:latin typeface="Arial" pitchFamily="34" charset="0"/>
                <a:cs typeface="Arial" pitchFamily="34" charset="0"/>
              </a:rPr>
              <a:t>;</a:t>
            </a:r>
          </a:p>
          <a:p>
            <a:pPr marL="628650" algn="just">
              <a:buFont typeface="Arial" panose="020B0604020202020204" pitchFamily="34" charset="0"/>
              <a:buAutoNum type="alphaLcPeriod"/>
              <a:defRPr/>
            </a:pPr>
            <a:r>
              <a:rPr lang="id-ID" sz="1400" dirty="0">
                <a:latin typeface="Arial" pitchFamily="34" charset="0"/>
                <a:cs typeface="Arial" pitchFamily="34" charset="0"/>
              </a:rPr>
              <a:t>Mengkoordinasikan dan mensinkronisasikan penerapan kebijakan pemenuhan hak anak terkait hak sipil informasi dan partisipasi pengasuhan, keluarga dan lingkungan, kesehatan, dan kesejahteraan serta pendidikan kreatifitas dan kegiatan budaya serta perlindungan anak;</a:t>
            </a:r>
          </a:p>
          <a:p>
            <a:pPr marL="628650" algn="just">
              <a:buFont typeface="Arial" panose="020B0604020202020204" pitchFamily="34" charset="0"/>
              <a:buAutoNum type="alphaLcPeriod"/>
              <a:defRPr/>
            </a:pPr>
            <a:endParaRPr lang="id-ID" sz="1400" dirty="0" smtClean="0">
              <a:latin typeface="Arial" pitchFamily="34" charset="0"/>
              <a:cs typeface="Arial" pitchFamily="34" charset="0"/>
            </a:endParaRPr>
          </a:p>
        </p:txBody>
      </p:sp>
    </p:spTree>
    <p:extLst>
      <p:ext uri="{BB962C8B-B14F-4D97-AF65-F5344CB8AC3E}">
        <p14:creationId xmlns:p14="http://schemas.microsoft.com/office/powerpoint/2010/main" val="27544705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229600" cy="5793507"/>
          </a:xfrm>
        </p:spPr>
        <p:txBody>
          <a:bodyPr>
            <a:normAutofit fontScale="25000" lnSpcReduction="20000"/>
          </a:bodyPr>
          <a:lstStyle/>
          <a:p>
            <a:pPr marL="273050" indent="-273050" algn="just">
              <a:lnSpc>
                <a:spcPct val="120000"/>
              </a:lnSpc>
              <a:buNone/>
              <a:defRPr/>
            </a:pPr>
            <a:r>
              <a:rPr lang="id-ID" sz="6400" dirty="0" smtClean="0">
                <a:latin typeface="Arial" pitchFamily="34" charset="0"/>
                <a:cs typeface="Arial" pitchFamily="34" charset="0"/>
              </a:rPr>
              <a:t>g.	Menfasilitasikan </a:t>
            </a:r>
            <a:r>
              <a:rPr lang="id-ID" sz="6400" dirty="0">
                <a:latin typeface="Arial" pitchFamily="34" charset="0"/>
                <a:cs typeface="Arial" pitchFamily="34" charset="0"/>
              </a:rPr>
              <a:t>, sosialisasi dan distribusi kebijakan pemenuhan hak  anak terkait hak sipil informasi dan partisipasi pengasuhan, keluarga dan lingkungan, kesehatan, dan kesejahteraan serta pendidikan kreatifitas dan kegiatan budaya serta perlindungan anak;</a:t>
            </a:r>
          </a:p>
          <a:p>
            <a:pPr marL="273050" indent="-273050" algn="just">
              <a:lnSpc>
                <a:spcPct val="120000"/>
              </a:lnSpc>
              <a:buNone/>
              <a:defRPr/>
            </a:pPr>
            <a:r>
              <a:rPr lang="id-ID" sz="6400" dirty="0" smtClean="0">
                <a:latin typeface="Arial" pitchFamily="34" charset="0"/>
                <a:cs typeface="Arial" pitchFamily="34" charset="0"/>
              </a:rPr>
              <a:t>h.	Memberikan </a:t>
            </a:r>
            <a:r>
              <a:rPr lang="id-ID" sz="6400" dirty="0">
                <a:latin typeface="Arial" pitchFamily="34" charset="0"/>
                <a:cs typeface="Arial" pitchFamily="34" charset="0"/>
              </a:rPr>
              <a:t>bimbingan teknis supervisi penerapan kebiijakan pemenuhan hak anak terkait hak sipil informasi dan partisipasi pengasuhan, keluarga dan lingkungan, kesehatan, dan kesejahteraan serta pendidikan kreatifitas dan kegiatan budaya serta perlindungan anak;</a:t>
            </a:r>
          </a:p>
          <a:p>
            <a:pPr marL="273050" indent="-273050" algn="just">
              <a:lnSpc>
                <a:spcPct val="120000"/>
              </a:lnSpc>
              <a:buNone/>
              <a:defRPr/>
            </a:pPr>
            <a:r>
              <a:rPr lang="id-ID" sz="6400" dirty="0" smtClean="0">
                <a:latin typeface="Arial" pitchFamily="34" charset="0"/>
                <a:cs typeface="Arial" pitchFamily="34" charset="0"/>
              </a:rPr>
              <a:t>i.	Membentuk  </a:t>
            </a:r>
            <a:r>
              <a:rPr lang="id-ID" sz="6400" dirty="0">
                <a:latin typeface="Arial" pitchFamily="34" charset="0"/>
                <a:cs typeface="Arial" pitchFamily="34" charset="0"/>
              </a:rPr>
              <a:t>pelembagaan pemenuhan hak anak dan perlindungan khusus anak pada lembaga pemerintah, non pemerintah dan dunia usaha</a:t>
            </a:r>
            <a:r>
              <a:rPr lang="id-ID" sz="6400" dirty="0" smtClean="0">
                <a:latin typeface="Arial" pitchFamily="34" charset="0"/>
                <a:cs typeface="Arial" pitchFamily="34" charset="0"/>
              </a:rPr>
              <a:t>;</a:t>
            </a:r>
          </a:p>
          <a:p>
            <a:pPr marL="273050" indent="-273050" algn="just">
              <a:lnSpc>
                <a:spcPct val="120000"/>
              </a:lnSpc>
              <a:buNone/>
              <a:defRPr/>
            </a:pPr>
            <a:r>
              <a:rPr lang="id-ID" sz="6400" dirty="0" smtClean="0">
                <a:latin typeface="Arial" pitchFamily="34" charset="0"/>
                <a:cs typeface="Arial" pitchFamily="34" charset="0"/>
              </a:rPr>
              <a:t>j.	Penguatan dan pengembangan lembaga penyedia layanan peningkatan kualitas hidup anak;</a:t>
            </a:r>
          </a:p>
          <a:p>
            <a:pPr marL="273050" indent="-273050" algn="just">
              <a:lnSpc>
                <a:spcPct val="120000"/>
              </a:lnSpc>
              <a:buNone/>
              <a:defRPr/>
            </a:pPr>
            <a:r>
              <a:rPr lang="id-ID" sz="6400" dirty="0" smtClean="0">
                <a:latin typeface="Arial" pitchFamily="34" charset="0"/>
                <a:cs typeface="Arial" pitchFamily="34" charset="0"/>
              </a:rPr>
              <a:t>k.	Memantau, menganalisis, mengevaluasi dan pelaporan penerapan kebijakan pemenuhan hak anak terkait </a:t>
            </a:r>
            <a:r>
              <a:rPr lang="id-ID" sz="6400" dirty="0">
                <a:latin typeface="Arial" pitchFamily="34" charset="0"/>
                <a:cs typeface="Arial" pitchFamily="34" charset="0"/>
              </a:rPr>
              <a:t>hak sipil, informasi dan partisipasi pengasuhan, keluarga dan lingkungan, kesehatan, dan kesejahteraan serta pendidikan kreatifitas dan kegiatan budaya serta perlindungan </a:t>
            </a:r>
            <a:r>
              <a:rPr lang="id-ID" sz="6400" dirty="0" smtClean="0">
                <a:latin typeface="Arial" pitchFamily="34" charset="0"/>
                <a:cs typeface="Arial" pitchFamily="34" charset="0"/>
              </a:rPr>
              <a:t>anak;</a:t>
            </a:r>
          </a:p>
          <a:p>
            <a:pPr marL="273050" indent="-273050" algn="just">
              <a:lnSpc>
                <a:spcPct val="120000"/>
              </a:lnSpc>
              <a:buNone/>
              <a:defRPr/>
            </a:pPr>
            <a:r>
              <a:rPr lang="id-ID" sz="6400" dirty="0" smtClean="0">
                <a:latin typeface="Arial" pitchFamily="34" charset="0"/>
                <a:cs typeface="Arial" pitchFamily="34" charset="0"/>
              </a:rPr>
              <a:t>l.	Mengikuti rapat teknis di bidang pelembagan pemenuhan hak anak;</a:t>
            </a:r>
          </a:p>
          <a:p>
            <a:pPr marL="273050" indent="-273050" algn="just">
              <a:lnSpc>
                <a:spcPct val="120000"/>
              </a:lnSpc>
              <a:buNone/>
              <a:defRPr/>
            </a:pPr>
            <a:r>
              <a:rPr lang="id-ID" sz="6400" dirty="0" smtClean="0">
                <a:latin typeface="Arial" pitchFamily="34" charset="0"/>
                <a:cs typeface="Arial" pitchFamily="34" charset="0"/>
              </a:rPr>
              <a:t>m. Mengevaluasi pelakasanaan tugas bidang pelembagaan pemenuhan hak anak;</a:t>
            </a:r>
          </a:p>
          <a:p>
            <a:pPr marL="273050" indent="-273050" algn="just">
              <a:lnSpc>
                <a:spcPct val="120000"/>
              </a:lnSpc>
              <a:buNone/>
              <a:defRPr/>
            </a:pPr>
            <a:r>
              <a:rPr lang="id-ID" sz="6400" dirty="0" smtClean="0">
                <a:latin typeface="Arial" pitchFamily="34" charset="0"/>
                <a:cs typeface="Arial" pitchFamily="34" charset="0"/>
              </a:rPr>
              <a:t>o. 	Menyusun laporan pelaksanaan tugas bidang </a:t>
            </a:r>
            <a:r>
              <a:rPr lang="id-ID" sz="6400" dirty="0">
                <a:latin typeface="Arial" pitchFamily="34" charset="0"/>
                <a:cs typeface="Arial" pitchFamily="34" charset="0"/>
              </a:rPr>
              <a:t>pelembagaan pemenuhan hak </a:t>
            </a:r>
            <a:r>
              <a:rPr lang="id-ID" sz="6400" dirty="0" smtClean="0">
                <a:latin typeface="Arial" pitchFamily="34" charset="0"/>
                <a:cs typeface="Arial" pitchFamily="34" charset="0"/>
              </a:rPr>
              <a:t>anak</a:t>
            </a:r>
          </a:p>
          <a:p>
            <a:pPr marL="273050" indent="-273050" algn="just">
              <a:lnSpc>
                <a:spcPct val="120000"/>
              </a:lnSpc>
              <a:buNone/>
              <a:defRPr/>
            </a:pPr>
            <a:r>
              <a:rPr lang="id-ID" sz="6400" dirty="0" smtClean="0">
                <a:latin typeface="Arial" pitchFamily="34" charset="0"/>
                <a:cs typeface="Arial" pitchFamily="34" charset="0"/>
              </a:rPr>
              <a:t>p. 	Melaksanakan tugas lain yang diberikan atasan.</a:t>
            </a:r>
          </a:p>
          <a:p>
            <a:endParaRPr lang="id-ID" dirty="0"/>
          </a:p>
        </p:txBody>
      </p:sp>
    </p:spTree>
    <p:extLst>
      <p:ext uri="{BB962C8B-B14F-4D97-AF65-F5344CB8AC3E}">
        <p14:creationId xmlns:p14="http://schemas.microsoft.com/office/powerpoint/2010/main" val="8201913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3"/>
          </a:xfrm>
        </p:spPr>
        <p:txBody>
          <a:bodyPr rtlCol="0">
            <a:normAutofit fontScale="90000"/>
          </a:bodyPr>
          <a:lstStyle/>
          <a:p>
            <a:pPr eaLnBrk="1" fontAlgn="auto" hangingPunct="1">
              <a:spcAft>
                <a:spcPts val="0"/>
              </a:spcAft>
              <a:defRPr/>
            </a:pPr>
            <a:r>
              <a:rPr lang="en-US" sz="1800" b="1" dirty="0" smtClean="0">
                <a:latin typeface="Arial" pitchFamily="34" charset="0"/>
                <a:cs typeface="Arial" pitchFamily="34" charset="0"/>
              </a:rPr>
              <a:t/>
            </a:r>
            <a:br>
              <a:rPr lang="en-US" sz="1800" b="1" dirty="0" smtClean="0">
                <a:latin typeface="Arial" pitchFamily="34" charset="0"/>
                <a:cs typeface="Arial" pitchFamily="34" charset="0"/>
              </a:rPr>
            </a:br>
            <a:r>
              <a:rPr lang="en-US" sz="1800" b="1" dirty="0" smtClean="0">
                <a:latin typeface="Arial" pitchFamily="34" charset="0"/>
                <a:cs typeface="Arial" pitchFamily="34" charset="0"/>
              </a:rPr>
              <a:t/>
            </a:r>
            <a:br>
              <a:rPr lang="en-US" sz="1800" b="1" dirty="0" smtClean="0">
                <a:latin typeface="Arial" pitchFamily="34" charset="0"/>
                <a:cs typeface="Arial" pitchFamily="34" charset="0"/>
              </a:rPr>
            </a:br>
            <a:r>
              <a:rPr lang="en-US" sz="1800" b="1" dirty="0" smtClean="0">
                <a:latin typeface="Arial" pitchFamily="34" charset="0"/>
                <a:cs typeface="Arial" pitchFamily="34" charset="0"/>
              </a:rPr>
              <a:t>TUPOKSI  BIDAN</a:t>
            </a:r>
            <a:r>
              <a:rPr lang="id-ID" sz="1800" b="1" dirty="0" smtClean="0">
                <a:latin typeface="Arial" pitchFamily="34" charset="0"/>
                <a:cs typeface="Arial" pitchFamily="34" charset="0"/>
              </a:rPr>
              <a:t>G PELEMBAGAAN PEMENUHAN HAK </a:t>
            </a:r>
            <a:br>
              <a:rPr lang="id-ID" sz="1800" b="1" dirty="0" smtClean="0">
                <a:latin typeface="Arial" pitchFamily="34" charset="0"/>
                <a:cs typeface="Arial" pitchFamily="34" charset="0"/>
              </a:rPr>
            </a:br>
            <a:r>
              <a:rPr lang="id-ID" sz="1800" b="1" dirty="0" smtClean="0">
                <a:latin typeface="Arial" pitchFamily="34" charset="0"/>
                <a:cs typeface="Arial" pitchFamily="34" charset="0"/>
              </a:rPr>
              <a:t>DAN PERLINDUNGAN ANAK</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endParaRPr lang="en-US" sz="1600" dirty="0">
              <a:latin typeface="Times New Roman" pitchFamily="18" charset="0"/>
              <a:cs typeface="Times New Roman" pitchFamily="18" charset="0"/>
            </a:endParaRPr>
          </a:p>
        </p:txBody>
      </p:sp>
      <p:sp>
        <p:nvSpPr>
          <p:cNvPr id="3" name="Content Placeholder 2"/>
          <p:cNvSpPr>
            <a:spLocks noGrp="1"/>
          </p:cNvSpPr>
          <p:nvPr>
            <p:ph idx="1"/>
          </p:nvPr>
        </p:nvSpPr>
        <p:spPr>
          <a:xfrm>
            <a:off x="0" y="457200"/>
            <a:ext cx="9144000" cy="6400800"/>
          </a:xfrm>
        </p:spPr>
        <p:txBody>
          <a:bodyPr rtlCol="0">
            <a:noAutofit/>
          </a:bodyPr>
          <a:lstStyle/>
          <a:p>
            <a:pPr algn="ctr" eaLnBrk="1" fontAlgn="auto" hangingPunct="1">
              <a:spcAft>
                <a:spcPts val="0"/>
              </a:spcAft>
              <a:buFont typeface="Arial" pitchFamily="34" charset="0"/>
              <a:buNone/>
              <a:defRPr/>
            </a:pPr>
            <a:endParaRPr lang="id-ID" sz="1500" b="1" dirty="0" smtClean="0">
              <a:latin typeface="Arial" pitchFamily="34" charset="0"/>
              <a:cs typeface="Arial" pitchFamily="34" charset="0"/>
            </a:endParaRPr>
          </a:p>
          <a:p>
            <a:pPr algn="ctr">
              <a:buNone/>
              <a:defRPr/>
            </a:pPr>
            <a:r>
              <a:rPr lang="en-US" sz="1500" b="1" dirty="0" smtClean="0">
                <a:latin typeface="Arial" pitchFamily="34" charset="0"/>
                <a:cs typeface="Arial" pitchFamily="34" charset="0"/>
              </a:rPr>
              <a:t>KEPALA  </a:t>
            </a:r>
            <a:r>
              <a:rPr lang="id-ID" sz="1500" b="1" dirty="0" smtClean="0">
                <a:latin typeface="Arial" pitchFamily="34" charset="0"/>
                <a:cs typeface="Arial" pitchFamily="34" charset="0"/>
              </a:rPr>
              <a:t>SEKSI </a:t>
            </a:r>
            <a:r>
              <a:rPr lang="en-US" sz="1500" b="1" dirty="0" smtClean="0">
                <a:latin typeface="Arial" pitchFamily="34" charset="0"/>
                <a:cs typeface="Arial" pitchFamily="34" charset="0"/>
              </a:rPr>
              <a:t> </a:t>
            </a:r>
            <a:r>
              <a:rPr lang="id-ID" sz="1600" b="1" dirty="0">
                <a:latin typeface="Arial" pitchFamily="34" charset="0"/>
                <a:cs typeface="Arial" pitchFamily="34" charset="0"/>
              </a:rPr>
              <a:t>PELEMBAGAAN PEMENUHAN HAK </a:t>
            </a:r>
            <a:br>
              <a:rPr lang="id-ID" sz="1600" b="1" dirty="0">
                <a:latin typeface="Arial" pitchFamily="34" charset="0"/>
                <a:cs typeface="Arial" pitchFamily="34" charset="0"/>
              </a:rPr>
            </a:br>
            <a:r>
              <a:rPr lang="id-ID" sz="1600" b="1" dirty="0">
                <a:latin typeface="Arial" pitchFamily="34" charset="0"/>
                <a:cs typeface="Arial" pitchFamily="34" charset="0"/>
              </a:rPr>
              <a:t>DAN PERLINDUNGAN </a:t>
            </a:r>
            <a:r>
              <a:rPr lang="id-ID" sz="1600" b="1" dirty="0" smtClean="0">
                <a:latin typeface="Arial" pitchFamily="34" charset="0"/>
                <a:cs typeface="Arial" pitchFamily="34" charset="0"/>
              </a:rPr>
              <a:t>ANAK BIDANG I</a:t>
            </a:r>
            <a:endParaRPr lang="en-US" sz="1500" b="1" dirty="0" smtClean="0">
              <a:latin typeface="Arial" pitchFamily="34" charset="0"/>
              <a:cs typeface="Arial" pitchFamily="34" charset="0"/>
            </a:endParaRPr>
          </a:p>
          <a:p>
            <a:pPr eaLnBrk="1" fontAlgn="auto" hangingPunct="1">
              <a:spcAft>
                <a:spcPts val="0"/>
              </a:spcAft>
              <a:buFont typeface="Arial" charset="0"/>
              <a:buAutoNum type="alphaUcPeriod"/>
              <a:defRPr/>
            </a:pPr>
            <a:r>
              <a:rPr lang="en-US" sz="1500" b="1" dirty="0" smtClean="0">
                <a:latin typeface="Arial" pitchFamily="34" charset="0"/>
                <a:cs typeface="Arial" pitchFamily="34" charset="0"/>
              </a:rPr>
              <a:t>TUGAS  POKOK</a:t>
            </a:r>
          </a:p>
          <a:p>
            <a:pPr>
              <a:buNone/>
              <a:defRPr/>
            </a:pPr>
            <a:r>
              <a:rPr lang="en-US" sz="1500" b="1" dirty="0" smtClean="0">
                <a:latin typeface="Arial" pitchFamily="34" charset="0"/>
                <a:cs typeface="Arial" pitchFamily="34" charset="0"/>
              </a:rPr>
              <a:t>	</a:t>
            </a:r>
            <a:r>
              <a:rPr lang="id-ID" sz="1500" dirty="0" smtClean="0">
                <a:latin typeface="Arial" pitchFamily="34" charset="0"/>
                <a:cs typeface="Arial" pitchFamily="34" charset="0"/>
              </a:rPr>
              <a:t>Menyiapkan dan melaksanakan kebijakan koordinasi, fasilitasi, sosialisasi, dan distribusi kegiatan Seksi Pelembagaan Pemenuhan Hak  Anak Bidang I;</a:t>
            </a:r>
            <a:endParaRPr lang="en-US" sz="1500" dirty="0" smtClean="0">
              <a:latin typeface="Arial" pitchFamily="34" charset="0"/>
              <a:cs typeface="Arial" pitchFamily="34" charset="0"/>
            </a:endParaRPr>
          </a:p>
          <a:p>
            <a:pPr eaLnBrk="1" fontAlgn="auto" hangingPunct="1">
              <a:spcAft>
                <a:spcPts val="0"/>
              </a:spcAft>
              <a:buFont typeface="Arial" charset="0"/>
              <a:buNone/>
              <a:defRPr/>
            </a:pPr>
            <a:r>
              <a:rPr lang="en-US" sz="1500" b="1" dirty="0" smtClean="0">
                <a:latin typeface="Arial" pitchFamily="34" charset="0"/>
                <a:cs typeface="Arial" pitchFamily="34" charset="0"/>
              </a:rPr>
              <a:t>B.	URAIAN  TUGAS</a:t>
            </a:r>
            <a:endParaRPr lang="en-US" sz="1500" dirty="0" smtClean="0">
              <a:latin typeface="Arial" pitchFamily="34" charset="0"/>
              <a:cs typeface="Arial" pitchFamily="34" charset="0"/>
            </a:endParaRPr>
          </a:p>
          <a:p>
            <a:pPr marL="628650" algn="just">
              <a:buAutoNum type="alphaLcPeriod"/>
              <a:defRPr/>
            </a:pPr>
            <a:r>
              <a:rPr lang="id-ID" sz="1500" dirty="0" smtClean="0">
                <a:latin typeface="Arial" pitchFamily="34" charset="0"/>
                <a:cs typeface="Arial" pitchFamily="34" charset="0"/>
              </a:rPr>
              <a:t>Menyusun rencana pelaksanaan tugas Seksi Pelembagaan Pemenuhan Hak  Anak Bidang I ;</a:t>
            </a:r>
          </a:p>
          <a:p>
            <a:pPr marL="628650" algn="just">
              <a:buFont typeface="Arial" panose="020B0604020202020204" pitchFamily="34" charset="0"/>
              <a:buAutoNum type="alphaLcPeriod"/>
              <a:defRPr/>
            </a:pPr>
            <a:r>
              <a:rPr lang="id-ID" sz="1500" dirty="0" smtClean="0">
                <a:latin typeface="Arial" pitchFamily="34" charset="0"/>
                <a:cs typeface="Arial" pitchFamily="34" charset="0"/>
              </a:rPr>
              <a:t>Menyediakan  bahan data yang berkenaan dengan tugas Seksi  Pelembagaan Pemenuhan Hak  Anak Bidang I ;</a:t>
            </a:r>
            <a:endParaRPr lang="id-ID" sz="1500" dirty="0">
              <a:latin typeface="Arial" pitchFamily="34" charset="0"/>
              <a:cs typeface="Arial" pitchFamily="34" charset="0"/>
            </a:endParaRPr>
          </a:p>
          <a:p>
            <a:pPr marL="628650" algn="just">
              <a:buAutoNum type="alphaLcPeriod"/>
              <a:defRPr/>
            </a:pPr>
            <a:r>
              <a:rPr lang="id-ID" sz="1500" dirty="0" smtClean="0">
                <a:latin typeface="Arial" pitchFamily="34" charset="0"/>
                <a:cs typeface="Arial" pitchFamily="34" charset="0"/>
              </a:rPr>
              <a:t>Merumuskan kebijakan pemenuhan hak anak di Bidang Pengasuhan Alternatif Dan Pendidikan;</a:t>
            </a:r>
          </a:p>
          <a:p>
            <a:pPr marL="628650" algn="just">
              <a:buFont typeface="Arial" panose="020B0604020202020204" pitchFamily="34" charset="0"/>
              <a:buAutoNum type="alphaLcPeriod"/>
              <a:defRPr/>
            </a:pPr>
            <a:r>
              <a:rPr lang="id-ID" sz="1500" dirty="0" smtClean="0">
                <a:latin typeface="Arial" pitchFamily="34" charset="0"/>
                <a:cs typeface="Arial" pitchFamily="34" charset="0"/>
              </a:rPr>
              <a:t>Membentuk forum koordinasi penyusunan kebijakan pemenuhan hak anak </a:t>
            </a:r>
            <a:r>
              <a:rPr lang="id-ID" sz="1500" dirty="0">
                <a:latin typeface="Arial" pitchFamily="34" charset="0"/>
                <a:cs typeface="Arial" pitchFamily="34" charset="0"/>
              </a:rPr>
              <a:t>di </a:t>
            </a:r>
            <a:r>
              <a:rPr lang="id-ID" sz="1500" dirty="0" smtClean="0">
                <a:latin typeface="Arial" pitchFamily="34" charset="0"/>
                <a:cs typeface="Arial" pitchFamily="34" charset="0"/>
              </a:rPr>
              <a:t>Bidang Pengasuhan Alternatif Dan Pendidikan;</a:t>
            </a:r>
            <a:endParaRPr lang="id-ID" sz="1500" dirty="0">
              <a:latin typeface="Arial" pitchFamily="34" charset="0"/>
              <a:cs typeface="Arial" pitchFamily="34" charset="0"/>
            </a:endParaRPr>
          </a:p>
          <a:p>
            <a:pPr marL="628650" algn="just">
              <a:buFont typeface="Arial" panose="020B0604020202020204" pitchFamily="34" charset="0"/>
              <a:buAutoNum type="alphaLcPeriod"/>
              <a:defRPr/>
            </a:pPr>
            <a:r>
              <a:rPr lang="id-ID" sz="1500" dirty="0" smtClean="0">
                <a:latin typeface="Arial" pitchFamily="34" charset="0"/>
                <a:cs typeface="Arial" pitchFamily="34" charset="0"/>
              </a:rPr>
              <a:t>Mengkajikan kebijakan pemenuhan hak anak </a:t>
            </a:r>
            <a:r>
              <a:rPr lang="id-ID" sz="1500" dirty="0">
                <a:latin typeface="Arial" pitchFamily="34" charset="0"/>
                <a:cs typeface="Arial" pitchFamily="34" charset="0"/>
              </a:rPr>
              <a:t>di </a:t>
            </a:r>
            <a:r>
              <a:rPr lang="id-ID" sz="1500" dirty="0" smtClean="0">
                <a:latin typeface="Arial" pitchFamily="34" charset="0"/>
                <a:cs typeface="Arial" pitchFamily="34" charset="0"/>
              </a:rPr>
              <a:t>Bidang Pengasuhan Alternatif Dan Pendidikan;</a:t>
            </a:r>
          </a:p>
          <a:p>
            <a:pPr marL="628650" algn="just">
              <a:buFont typeface="Arial" panose="020B0604020202020204" pitchFamily="34" charset="0"/>
              <a:buAutoNum type="alphaLcPeriod"/>
              <a:defRPr/>
            </a:pPr>
            <a:r>
              <a:rPr lang="id-ID" sz="1500" dirty="0" smtClean="0">
                <a:latin typeface="Arial" pitchFamily="34" charset="0"/>
                <a:cs typeface="Arial" pitchFamily="34" charset="0"/>
              </a:rPr>
              <a:t>Mengkoordinasikan dan mensinkronisasikan penerapan kebijakan pemenuhan hak anak </a:t>
            </a:r>
            <a:r>
              <a:rPr lang="id-ID" sz="1500" dirty="0">
                <a:latin typeface="Arial" pitchFamily="34" charset="0"/>
                <a:cs typeface="Arial" pitchFamily="34" charset="0"/>
              </a:rPr>
              <a:t>di </a:t>
            </a:r>
            <a:r>
              <a:rPr lang="id-ID" sz="1500" dirty="0" smtClean="0">
                <a:latin typeface="Arial" pitchFamily="34" charset="0"/>
                <a:cs typeface="Arial" pitchFamily="34" charset="0"/>
              </a:rPr>
              <a:t>Bidang Pengasuhan Alternatif Dan Pendidikan;</a:t>
            </a:r>
          </a:p>
          <a:p>
            <a:pPr marL="628650" algn="just">
              <a:buFont typeface="Arial" panose="020B0604020202020204" pitchFamily="34" charset="0"/>
              <a:buAutoNum type="alphaLcPeriod"/>
              <a:defRPr/>
            </a:pPr>
            <a:r>
              <a:rPr lang="id-ID" sz="1500" dirty="0" smtClean="0">
                <a:latin typeface="Arial" pitchFamily="34" charset="0"/>
                <a:cs typeface="Arial" pitchFamily="34" charset="0"/>
              </a:rPr>
              <a:t>Menfasilitasikan, sosialisasi, dan distribusi kebijakan pemenuhan hak anak </a:t>
            </a:r>
            <a:r>
              <a:rPr lang="id-ID" sz="1500" dirty="0">
                <a:latin typeface="Arial" pitchFamily="34" charset="0"/>
                <a:cs typeface="Arial" pitchFamily="34" charset="0"/>
              </a:rPr>
              <a:t>di </a:t>
            </a:r>
            <a:r>
              <a:rPr lang="id-ID" sz="1500" dirty="0" smtClean="0">
                <a:latin typeface="Arial" pitchFamily="34" charset="0"/>
                <a:cs typeface="Arial" pitchFamily="34" charset="0"/>
              </a:rPr>
              <a:t>Bidang Pengasuhan Alternatif Dan Pendidikan;</a:t>
            </a:r>
          </a:p>
          <a:p>
            <a:pPr marL="628650" algn="just">
              <a:buFont typeface="Arial" panose="020B0604020202020204" pitchFamily="34" charset="0"/>
              <a:buAutoNum type="alphaLcPeriod"/>
              <a:defRPr/>
            </a:pPr>
            <a:r>
              <a:rPr lang="id-ID" sz="1500" dirty="0" smtClean="0">
                <a:latin typeface="Arial" pitchFamily="34" charset="0"/>
                <a:cs typeface="Arial" pitchFamily="34" charset="0"/>
              </a:rPr>
              <a:t>Memberikan bimbingan teknis dan supervisi penerapan kebijakan pemenuhan hak anak </a:t>
            </a:r>
            <a:r>
              <a:rPr lang="id-ID" sz="1500" dirty="0">
                <a:latin typeface="Arial" pitchFamily="34" charset="0"/>
                <a:cs typeface="Arial" pitchFamily="34" charset="0"/>
              </a:rPr>
              <a:t>di </a:t>
            </a:r>
            <a:r>
              <a:rPr lang="id-ID" sz="1500" dirty="0" smtClean="0">
                <a:latin typeface="Arial" pitchFamily="34" charset="0"/>
                <a:cs typeface="Arial" pitchFamily="34" charset="0"/>
              </a:rPr>
              <a:t>Bidang Pengasuhan Alternatif Dan Pendidikan;</a:t>
            </a:r>
          </a:p>
          <a:p>
            <a:pPr marL="628650" algn="just">
              <a:buFont typeface="Arial" panose="020B0604020202020204" pitchFamily="34" charset="0"/>
              <a:buAutoNum type="alphaLcPeriod"/>
              <a:defRPr/>
            </a:pPr>
            <a:r>
              <a:rPr lang="id-ID" sz="1500" dirty="0" smtClean="0">
                <a:latin typeface="Arial" pitchFamily="34" charset="0"/>
                <a:cs typeface="Arial" pitchFamily="34" charset="0"/>
              </a:rPr>
              <a:t>Penguatan dan pengembangan di lembaga penyedia layanan peningkatan kualitas hidup anak </a:t>
            </a:r>
            <a:r>
              <a:rPr lang="id-ID" sz="1500" dirty="0">
                <a:latin typeface="Arial" pitchFamily="34" charset="0"/>
                <a:cs typeface="Arial" pitchFamily="34" charset="0"/>
              </a:rPr>
              <a:t>di </a:t>
            </a:r>
            <a:r>
              <a:rPr lang="id-ID" sz="1500" dirty="0" smtClean="0">
                <a:latin typeface="Arial" pitchFamily="34" charset="0"/>
                <a:cs typeface="Arial" pitchFamily="34" charset="0"/>
              </a:rPr>
              <a:t>Bidang Pengasuhan Alternatif Dan Pendidikan</a:t>
            </a:r>
            <a:r>
              <a:rPr lang="id-ID" sz="1400" dirty="0" smtClean="0">
                <a:latin typeface="Arial" pitchFamily="34" charset="0"/>
                <a:cs typeface="Arial" pitchFamily="34" charset="0"/>
              </a:rPr>
              <a:t>;</a:t>
            </a:r>
          </a:p>
        </p:txBody>
      </p:sp>
    </p:spTree>
    <p:extLst>
      <p:ext uri="{BB962C8B-B14F-4D97-AF65-F5344CB8AC3E}">
        <p14:creationId xmlns:p14="http://schemas.microsoft.com/office/powerpoint/2010/main" val="7616570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04664"/>
            <a:ext cx="8229600" cy="5793507"/>
          </a:xfrm>
        </p:spPr>
        <p:txBody>
          <a:bodyPr>
            <a:normAutofit/>
          </a:bodyPr>
          <a:lstStyle/>
          <a:p>
            <a:pPr marL="273050" indent="-273050" algn="just">
              <a:lnSpc>
                <a:spcPct val="120000"/>
              </a:lnSpc>
              <a:buNone/>
              <a:defRPr/>
            </a:pPr>
            <a:r>
              <a:rPr lang="id-ID" sz="1500" dirty="0" smtClean="0">
                <a:latin typeface="Arial" pitchFamily="34" charset="0"/>
                <a:cs typeface="Arial" pitchFamily="34" charset="0"/>
              </a:rPr>
              <a:t>f. 	Memantau, analisis, evaluasi dan pelaporan penerapan kebijakan pemenuhan hak anak di Bidang Pengasuhan Alternatif Dan Pendidikan;</a:t>
            </a:r>
          </a:p>
          <a:p>
            <a:pPr marL="285750" indent="-285750" algn="just">
              <a:lnSpc>
                <a:spcPct val="120000"/>
              </a:lnSpc>
              <a:buNone/>
              <a:defRPr/>
            </a:pPr>
            <a:r>
              <a:rPr lang="id-ID" sz="1500" dirty="0" smtClean="0">
                <a:latin typeface="Arial" pitchFamily="34" charset="0"/>
                <a:cs typeface="Arial" pitchFamily="34" charset="0"/>
              </a:rPr>
              <a:t>g. 	Mengikuti rapat teknis di Seksi Pelembagan Pemenuhan Hak Anak Bidang I;</a:t>
            </a:r>
          </a:p>
          <a:p>
            <a:pPr marL="285750" indent="-285750" algn="just">
              <a:lnSpc>
                <a:spcPct val="120000"/>
              </a:lnSpc>
              <a:buNone/>
              <a:defRPr/>
            </a:pPr>
            <a:r>
              <a:rPr lang="id-ID" sz="1500" dirty="0" smtClean="0">
                <a:latin typeface="Arial" pitchFamily="34" charset="0"/>
                <a:cs typeface="Arial" pitchFamily="34" charset="0"/>
              </a:rPr>
              <a:t>h. 	Mengevaluasi pelakasanaan tugas Seksi Pelembagaan Pemenuhan Hak Anak Bidang I;</a:t>
            </a:r>
          </a:p>
          <a:p>
            <a:pPr marL="285750" indent="-285750" algn="just">
              <a:lnSpc>
                <a:spcPct val="120000"/>
              </a:lnSpc>
              <a:buNone/>
              <a:defRPr/>
            </a:pPr>
            <a:r>
              <a:rPr lang="id-ID" sz="1500" dirty="0" smtClean="0">
                <a:latin typeface="Arial" pitchFamily="34" charset="0"/>
                <a:cs typeface="Arial" pitchFamily="34" charset="0"/>
              </a:rPr>
              <a:t>i. 	Menyusun laporan pelaksanaan tugas Seksi Pelembagaan Pemenuhan Hak Anak Bidang I; </a:t>
            </a:r>
          </a:p>
          <a:p>
            <a:pPr marL="285750" indent="-285750" algn="just">
              <a:lnSpc>
                <a:spcPct val="120000"/>
              </a:lnSpc>
              <a:buNone/>
              <a:defRPr/>
            </a:pPr>
            <a:r>
              <a:rPr lang="id-ID" sz="1500" dirty="0" smtClean="0">
                <a:latin typeface="Arial" pitchFamily="34" charset="0"/>
                <a:cs typeface="Arial" pitchFamily="34" charset="0"/>
              </a:rPr>
              <a:t>j. 	Melaksanakan tugas lain yang diberikan atasan.</a:t>
            </a:r>
          </a:p>
        </p:txBody>
      </p:sp>
    </p:spTree>
    <p:extLst>
      <p:ext uri="{BB962C8B-B14F-4D97-AF65-F5344CB8AC3E}">
        <p14:creationId xmlns:p14="http://schemas.microsoft.com/office/powerpoint/2010/main" val="14666025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3"/>
          </a:xfrm>
        </p:spPr>
        <p:txBody>
          <a:bodyPr rtlCol="0">
            <a:normAutofit fontScale="90000"/>
          </a:bodyPr>
          <a:lstStyle/>
          <a:p>
            <a:pPr eaLnBrk="1" fontAlgn="auto" hangingPunct="1">
              <a:spcAft>
                <a:spcPts val="0"/>
              </a:spcAft>
              <a:defRPr/>
            </a:pPr>
            <a:r>
              <a:rPr lang="en-US" sz="1800" b="1" dirty="0" smtClean="0">
                <a:latin typeface="Arial" pitchFamily="34" charset="0"/>
                <a:cs typeface="Arial" pitchFamily="34" charset="0"/>
              </a:rPr>
              <a:t/>
            </a:r>
            <a:br>
              <a:rPr lang="en-US" sz="1800" b="1" dirty="0" smtClean="0">
                <a:latin typeface="Arial" pitchFamily="34" charset="0"/>
                <a:cs typeface="Arial" pitchFamily="34" charset="0"/>
              </a:rPr>
            </a:br>
            <a:r>
              <a:rPr lang="en-US" sz="1800" b="1" dirty="0" smtClean="0">
                <a:latin typeface="Arial" pitchFamily="34" charset="0"/>
                <a:cs typeface="Arial" pitchFamily="34" charset="0"/>
              </a:rPr>
              <a:t/>
            </a:r>
            <a:br>
              <a:rPr lang="en-US" sz="1800" b="1" dirty="0" smtClean="0">
                <a:latin typeface="Arial" pitchFamily="34" charset="0"/>
                <a:cs typeface="Arial" pitchFamily="34" charset="0"/>
              </a:rPr>
            </a:br>
            <a:r>
              <a:rPr lang="en-US" sz="1800" b="1" dirty="0" smtClean="0">
                <a:latin typeface="Arial" pitchFamily="34" charset="0"/>
                <a:cs typeface="Arial" pitchFamily="34" charset="0"/>
              </a:rPr>
              <a:t>TUPOKSI  BIDAN</a:t>
            </a:r>
            <a:r>
              <a:rPr lang="id-ID" sz="1800" b="1" dirty="0" smtClean="0">
                <a:latin typeface="Arial" pitchFamily="34" charset="0"/>
                <a:cs typeface="Arial" pitchFamily="34" charset="0"/>
              </a:rPr>
              <a:t>G PELEMBAGAAN PEMENUHAN HAK </a:t>
            </a:r>
            <a:br>
              <a:rPr lang="id-ID" sz="1800" b="1" dirty="0" smtClean="0">
                <a:latin typeface="Arial" pitchFamily="34" charset="0"/>
                <a:cs typeface="Arial" pitchFamily="34" charset="0"/>
              </a:rPr>
            </a:br>
            <a:r>
              <a:rPr lang="id-ID" sz="1800" b="1" dirty="0" smtClean="0">
                <a:latin typeface="Arial" pitchFamily="34" charset="0"/>
                <a:cs typeface="Arial" pitchFamily="34" charset="0"/>
              </a:rPr>
              <a:t>DAN PERLINDUNGAN ANAK</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endParaRPr lang="en-US" sz="1600" dirty="0">
              <a:latin typeface="Times New Roman" pitchFamily="18" charset="0"/>
              <a:cs typeface="Times New Roman" pitchFamily="18" charset="0"/>
            </a:endParaRPr>
          </a:p>
        </p:txBody>
      </p:sp>
      <p:sp>
        <p:nvSpPr>
          <p:cNvPr id="3" name="Content Placeholder 2"/>
          <p:cNvSpPr>
            <a:spLocks noGrp="1"/>
          </p:cNvSpPr>
          <p:nvPr>
            <p:ph idx="1"/>
          </p:nvPr>
        </p:nvSpPr>
        <p:spPr>
          <a:xfrm>
            <a:off x="0" y="457200"/>
            <a:ext cx="9144000" cy="6400800"/>
          </a:xfrm>
        </p:spPr>
        <p:txBody>
          <a:bodyPr rtlCol="0">
            <a:noAutofit/>
          </a:bodyPr>
          <a:lstStyle/>
          <a:p>
            <a:pPr algn="ctr" eaLnBrk="1" fontAlgn="auto" hangingPunct="1">
              <a:spcAft>
                <a:spcPts val="0"/>
              </a:spcAft>
              <a:buFont typeface="Arial" pitchFamily="34" charset="0"/>
              <a:buNone/>
              <a:defRPr/>
            </a:pPr>
            <a:endParaRPr lang="id-ID" sz="1500" b="1" dirty="0" smtClean="0">
              <a:latin typeface="Arial" pitchFamily="34" charset="0"/>
              <a:cs typeface="Arial" pitchFamily="34" charset="0"/>
            </a:endParaRPr>
          </a:p>
          <a:p>
            <a:pPr algn="ctr">
              <a:buNone/>
              <a:defRPr/>
            </a:pPr>
            <a:r>
              <a:rPr lang="en-US" sz="1600" b="1" dirty="0" smtClean="0">
                <a:latin typeface="Arial" pitchFamily="34" charset="0"/>
                <a:cs typeface="Arial" pitchFamily="34" charset="0"/>
              </a:rPr>
              <a:t>KEPALA  </a:t>
            </a:r>
            <a:r>
              <a:rPr lang="id-ID" sz="1600" b="1" dirty="0" smtClean="0">
                <a:latin typeface="Arial" pitchFamily="34" charset="0"/>
                <a:cs typeface="Arial" pitchFamily="34" charset="0"/>
              </a:rPr>
              <a:t>SEKSI </a:t>
            </a:r>
            <a:r>
              <a:rPr lang="en-US" sz="1600" b="1" dirty="0" smtClean="0">
                <a:latin typeface="Arial" pitchFamily="34" charset="0"/>
                <a:cs typeface="Arial" pitchFamily="34" charset="0"/>
              </a:rPr>
              <a:t> </a:t>
            </a:r>
            <a:r>
              <a:rPr lang="id-ID" sz="1600" b="1" dirty="0">
                <a:latin typeface="Arial" pitchFamily="34" charset="0"/>
                <a:cs typeface="Arial" pitchFamily="34" charset="0"/>
              </a:rPr>
              <a:t>PELEMBAGAAN PEMENUHAN HAK </a:t>
            </a:r>
            <a:br>
              <a:rPr lang="id-ID" sz="1600" b="1" dirty="0">
                <a:latin typeface="Arial" pitchFamily="34" charset="0"/>
                <a:cs typeface="Arial" pitchFamily="34" charset="0"/>
              </a:rPr>
            </a:br>
            <a:r>
              <a:rPr lang="id-ID" sz="1600" b="1" dirty="0">
                <a:latin typeface="Arial" pitchFamily="34" charset="0"/>
                <a:cs typeface="Arial" pitchFamily="34" charset="0"/>
              </a:rPr>
              <a:t>DAN PERLINDUNGAN </a:t>
            </a:r>
            <a:r>
              <a:rPr lang="id-ID" sz="1600" b="1" dirty="0" smtClean="0">
                <a:latin typeface="Arial" pitchFamily="34" charset="0"/>
                <a:cs typeface="Arial" pitchFamily="34" charset="0"/>
              </a:rPr>
              <a:t>ANAK BIDANG II</a:t>
            </a:r>
            <a:endParaRPr lang="en-US" sz="1500" b="1" dirty="0" smtClean="0">
              <a:latin typeface="Arial" pitchFamily="34" charset="0"/>
              <a:cs typeface="Arial" pitchFamily="34" charset="0"/>
            </a:endParaRPr>
          </a:p>
          <a:p>
            <a:pPr algn="just" eaLnBrk="1" fontAlgn="auto" hangingPunct="1">
              <a:spcAft>
                <a:spcPts val="0"/>
              </a:spcAft>
              <a:buFont typeface="Arial" charset="0"/>
              <a:buAutoNum type="alphaUcPeriod"/>
              <a:defRPr/>
            </a:pPr>
            <a:r>
              <a:rPr lang="en-US" sz="1500" b="1" dirty="0" smtClean="0">
                <a:latin typeface="Arial" pitchFamily="34" charset="0"/>
                <a:cs typeface="Arial" pitchFamily="34" charset="0"/>
              </a:rPr>
              <a:t>TUGAS  POKOK</a:t>
            </a:r>
          </a:p>
          <a:p>
            <a:pPr algn="just">
              <a:buNone/>
              <a:defRPr/>
            </a:pPr>
            <a:r>
              <a:rPr lang="en-US" sz="1500" b="1" dirty="0" smtClean="0">
                <a:latin typeface="Arial" pitchFamily="34" charset="0"/>
                <a:cs typeface="Arial" pitchFamily="34" charset="0"/>
              </a:rPr>
              <a:t>	</a:t>
            </a:r>
            <a:r>
              <a:rPr lang="id-ID" sz="1500" dirty="0" smtClean="0">
                <a:latin typeface="Arial" pitchFamily="34" charset="0"/>
                <a:cs typeface="Arial" pitchFamily="34" charset="0"/>
              </a:rPr>
              <a:t>Menyiapkan dan melaksanakan kebijakan koordinasi, fasilitasi, sosialisasi, dan distribusi kegiatan Seksi Pelembagaan Pemenuhan Hak  Anak Bidang II;</a:t>
            </a:r>
            <a:endParaRPr lang="en-US" sz="1500" dirty="0" smtClean="0">
              <a:latin typeface="Arial" pitchFamily="34" charset="0"/>
              <a:cs typeface="Arial" pitchFamily="34" charset="0"/>
            </a:endParaRPr>
          </a:p>
          <a:p>
            <a:pPr algn="just" eaLnBrk="1" fontAlgn="auto" hangingPunct="1">
              <a:spcAft>
                <a:spcPts val="0"/>
              </a:spcAft>
              <a:buFont typeface="Arial" charset="0"/>
              <a:buNone/>
              <a:defRPr/>
            </a:pPr>
            <a:r>
              <a:rPr lang="en-US" sz="1500" b="1" dirty="0" smtClean="0">
                <a:latin typeface="Arial" pitchFamily="34" charset="0"/>
                <a:cs typeface="Arial" pitchFamily="34" charset="0"/>
              </a:rPr>
              <a:t>B.	URAIAN  TUGAS</a:t>
            </a:r>
            <a:endParaRPr lang="en-US" sz="1500" dirty="0" smtClean="0">
              <a:latin typeface="Arial" pitchFamily="34" charset="0"/>
              <a:cs typeface="Arial" pitchFamily="34" charset="0"/>
            </a:endParaRPr>
          </a:p>
          <a:p>
            <a:pPr marL="628650" algn="just">
              <a:buAutoNum type="alphaLcPeriod"/>
              <a:defRPr/>
            </a:pPr>
            <a:r>
              <a:rPr lang="id-ID" sz="1500" dirty="0" smtClean="0">
                <a:latin typeface="Arial" pitchFamily="34" charset="0"/>
                <a:cs typeface="Arial" pitchFamily="34" charset="0"/>
              </a:rPr>
              <a:t>Menyusun rencana pelaksanaan tugas Seksi Pelembagaan Pemenuhan Hak  Anak Bidang II ;</a:t>
            </a:r>
          </a:p>
          <a:p>
            <a:pPr marL="628650" algn="just">
              <a:buFont typeface="Arial" panose="020B0604020202020204" pitchFamily="34" charset="0"/>
              <a:buAutoNum type="alphaLcPeriod"/>
              <a:defRPr/>
            </a:pPr>
            <a:r>
              <a:rPr lang="id-ID" sz="1500" dirty="0" smtClean="0">
                <a:latin typeface="Arial" pitchFamily="34" charset="0"/>
                <a:cs typeface="Arial" pitchFamily="34" charset="0"/>
              </a:rPr>
              <a:t>Menyediakan  bahan data yang berkenaan dengan tugas Seksi  Pelembagaan Pemenuhan Hak  Anak Bidang II ;</a:t>
            </a:r>
            <a:endParaRPr lang="id-ID" sz="1500" dirty="0">
              <a:latin typeface="Arial" pitchFamily="34" charset="0"/>
              <a:cs typeface="Arial" pitchFamily="34" charset="0"/>
            </a:endParaRPr>
          </a:p>
          <a:p>
            <a:pPr marL="628650" algn="just">
              <a:buAutoNum type="alphaLcPeriod"/>
              <a:defRPr/>
            </a:pPr>
            <a:r>
              <a:rPr lang="id-ID" sz="1500" dirty="0" smtClean="0">
                <a:latin typeface="Arial" pitchFamily="34" charset="0"/>
                <a:cs typeface="Arial" pitchFamily="34" charset="0"/>
              </a:rPr>
              <a:t>Merumuskan kebijakan pemenuhan hak anak di Bidang Pengasuhan Alternatif Dan Pendidikan;</a:t>
            </a:r>
          </a:p>
          <a:p>
            <a:pPr marL="628650" algn="just">
              <a:buFont typeface="Arial" panose="020B0604020202020204" pitchFamily="34" charset="0"/>
              <a:buAutoNum type="alphaLcPeriod"/>
              <a:defRPr/>
            </a:pPr>
            <a:r>
              <a:rPr lang="id-ID" sz="1500" dirty="0" smtClean="0">
                <a:latin typeface="Arial" pitchFamily="34" charset="0"/>
                <a:cs typeface="Arial" pitchFamily="34" charset="0"/>
              </a:rPr>
              <a:t>Membentuk forum koordinasi penyusunan kebijakan pemenuhan hak anak </a:t>
            </a:r>
            <a:r>
              <a:rPr lang="id-ID" sz="1500" dirty="0">
                <a:latin typeface="Arial" pitchFamily="34" charset="0"/>
                <a:cs typeface="Arial" pitchFamily="34" charset="0"/>
              </a:rPr>
              <a:t>di </a:t>
            </a:r>
            <a:r>
              <a:rPr lang="id-ID" sz="1500" dirty="0" smtClean="0">
                <a:latin typeface="Arial" pitchFamily="34" charset="0"/>
                <a:cs typeface="Arial" pitchFamily="34" charset="0"/>
              </a:rPr>
              <a:t>Bidang Pengasuhan Alternatif Dan Pendidikan;</a:t>
            </a:r>
            <a:endParaRPr lang="id-ID" sz="1500" dirty="0">
              <a:latin typeface="Arial" pitchFamily="34" charset="0"/>
              <a:cs typeface="Arial" pitchFamily="34" charset="0"/>
            </a:endParaRPr>
          </a:p>
          <a:p>
            <a:pPr marL="628650" algn="just">
              <a:buFont typeface="Arial" panose="020B0604020202020204" pitchFamily="34" charset="0"/>
              <a:buAutoNum type="alphaLcPeriod"/>
              <a:defRPr/>
            </a:pPr>
            <a:r>
              <a:rPr lang="id-ID" sz="1500" dirty="0" smtClean="0">
                <a:latin typeface="Arial" pitchFamily="34" charset="0"/>
                <a:cs typeface="Arial" pitchFamily="34" charset="0"/>
              </a:rPr>
              <a:t>Mengkajikan kebijakan pemenuhan hak anak </a:t>
            </a:r>
            <a:r>
              <a:rPr lang="id-ID" sz="1500" dirty="0">
                <a:latin typeface="Arial" pitchFamily="34" charset="0"/>
                <a:cs typeface="Arial" pitchFamily="34" charset="0"/>
              </a:rPr>
              <a:t>di </a:t>
            </a:r>
            <a:r>
              <a:rPr lang="id-ID" sz="1500" dirty="0" smtClean="0">
                <a:latin typeface="Arial" pitchFamily="34" charset="0"/>
                <a:cs typeface="Arial" pitchFamily="34" charset="0"/>
              </a:rPr>
              <a:t>Bidang Pengasuhan Alternatif Dan Pendidikan;</a:t>
            </a:r>
          </a:p>
          <a:p>
            <a:pPr marL="628650" algn="just">
              <a:buFont typeface="Arial" panose="020B0604020202020204" pitchFamily="34" charset="0"/>
              <a:buAutoNum type="alphaLcPeriod"/>
              <a:defRPr/>
            </a:pPr>
            <a:r>
              <a:rPr lang="id-ID" sz="1500" dirty="0" smtClean="0">
                <a:latin typeface="Arial" pitchFamily="34" charset="0"/>
                <a:cs typeface="Arial" pitchFamily="34" charset="0"/>
              </a:rPr>
              <a:t>Mengkoordinasikan dan mensinkronisasikan penerapan kebijakan pemenuhan hak anak </a:t>
            </a:r>
            <a:r>
              <a:rPr lang="id-ID" sz="1500" dirty="0">
                <a:latin typeface="Arial" pitchFamily="34" charset="0"/>
                <a:cs typeface="Arial" pitchFamily="34" charset="0"/>
              </a:rPr>
              <a:t>di </a:t>
            </a:r>
            <a:r>
              <a:rPr lang="id-ID" sz="1500" dirty="0" smtClean="0">
                <a:latin typeface="Arial" pitchFamily="34" charset="0"/>
                <a:cs typeface="Arial" pitchFamily="34" charset="0"/>
              </a:rPr>
              <a:t>Bidang Pengasuhan Alternatif Dan Pendidikan;</a:t>
            </a:r>
          </a:p>
          <a:p>
            <a:pPr marL="628650" algn="just">
              <a:buFont typeface="Arial" panose="020B0604020202020204" pitchFamily="34" charset="0"/>
              <a:buAutoNum type="alphaLcPeriod"/>
              <a:defRPr/>
            </a:pPr>
            <a:r>
              <a:rPr lang="id-ID" sz="1500" dirty="0" smtClean="0">
                <a:latin typeface="Arial" pitchFamily="34" charset="0"/>
                <a:cs typeface="Arial" pitchFamily="34" charset="0"/>
              </a:rPr>
              <a:t>Menfasilitasikan, sosialisasi, dan distribusi kebijakan pemenuhan hak anak </a:t>
            </a:r>
            <a:r>
              <a:rPr lang="id-ID" sz="1500" dirty="0">
                <a:latin typeface="Arial" pitchFamily="34" charset="0"/>
                <a:cs typeface="Arial" pitchFamily="34" charset="0"/>
              </a:rPr>
              <a:t>di </a:t>
            </a:r>
            <a:r>
              <a:rPr lang="id-ID" sz="1500" dirty="0" smtClean="0">
                <a:latin typeface="Arial" pitchFamily="34" charset="0"/>
                <a:cs typeface="Arial" pitchFamily="34" charset="0"/>
              </a:rPr>
              <a:t>Bidang Pengasuhan Alternatif Dan Pendidikan;</a:t>
            </a:r>
          </a:p>
          <a:p>
            <a:pPr marL="628650" algn="just">
              <a:buFont typeface="Arial" panose="020B0604020202020204" pitchFamily="34" charset="0"/>
              <a:buAutoNum type="alphaLcPeriod"/>
              <a:defRPr/>
            </a:pPr>
            <a:r>
              <a:rPr lang="id-ID" sz="1500" dirty="0" smtClean="0">
                <a:latin typeface="Arial" pitchFamily="34" charset="0"/>
                <a:cs typeface="Arial" pitchFamily="34" charset="0"/>
              </a:rPr>
              <a:t>Memberikan bimbingan teknis dan supervisi penerapan kebijakan pemenuhan hak anak </a:t>
            </a:r>
            <a:r>
              <a:rPr lang="id-ID" sz="1500" dirty="0">
                <a:latin typeface="Arial" pitchFamily="34" charset="0"/>
                <a:cs typeface="Arial" pitchFamily="34" charset="0"/>
              </a:rPr>
              <a:t>di </a:t>
            </a:r>
            <a:r>
              <a:rPr lang="id-ID" sz="1500" dirty="0" smtClean="0">
                <a:latin typeface="Arial" pitchFamily="34" charset="0"/>
                <a:cs typeface="Arial" pitchFamily="34" charset="0"/>
              </a:rPr>
              <a:t>Bidang Pengasuhan Alternatif Dan Pendidikan;</a:t>
            </a:r>
          </a:p>
          <a:p>
            <a:pPr marL="628650" algn="just">
              <a:buFont typeface="Arial" panose="020B0604020202020204" pitchFamily="34" charset="0"/>
              <a:buAutoNum type="alphaLcPeriod"/>
              <a:defRPr/>
            </a:pPr>
            <a:r>
              <a:rPr lang="id-ID" sz="1500" dirty="0" smtClean="0">
                <a:latin typeface="Arial" pitchFamily="34" charset="0"/>
                <a:cs typeface="Arial" pitchFamily="34" charset="0"/>
              </a:rPr>
              <a:t>Penguatan dan pengembangan di lembaga penyedia layanan peningkatan kualitas hidup anak </a:t>
            </a:r>
            <a:r>
              <a:rPr lang="id-ID" sz="1500" dirty="0">
                <a:latin typeface="Arial" pitchFamily="34" charset="0"/>
                <a:cs typeface="Arial" pitchFamily="34" charset="0"/>
              </a:rPr>
              <a:t>di </a:t>
            </a:r>
            <a:r>
              <a:rPr lang="id-ID" sz="1500" dirty="0" smtClean="0">
                <a:latin typeface="Arial" pitchFamily="34" charset="0"/>
                <a:cs typeface="Arial" pitchFamily="34" charset="0"/>
              </a:rPr>
              <a:t>Bidang Pengasuhan Alternatif Dan Pendidikan;</a:t>
            </a:r>
          </a:p>
        </p:txBody>
      </p:sp>
    </p:spTree>
    <p:extLst>
      <p:ext uri="{BB962C8B-B14F-4D97-AF65-F5344CB8AC3E}">
        <p14:creationId xmlns:p14="http://schemas.microsoft.com/office/powerpoint/2010/main" val="769496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428625" y="0"/>
            <a:ext cx="8229600" cy="1439863"/>
          </a:xfrm>
        </p:spPr>
        <p:txBody>
          <a:bodyPr>
            <a:normAutofit fontScale="90000"/>
          </a:bodyPr>
          <a:lstStyle/>
          <a:p>
            <a:pPr eaLnBrk="1" hangingPunct="1"/>
            <a:r>
              <a:rPr lang="id-ID" sz="2800" b="1" dirty="0" smtClean="0"/>
              <a:t>FUNGSI  </a:t>
            </a:r>
            <a:r>
              <a:rPr lang="en-US" sz="2800" b="1" dirty="0" smtClean="0"/>
              <a:t>DINAS </a:t>
            </a:r>
            <a:r>
              <a:rPr lang="id-ID" sz="2800" b="1" dirty="0" smtClean="0"/>
              <a:t>PEMBERDAYAAN  PEREMPUAN PERLINDUNGAN  ANAK </a:t>
            </a:r>
            <a:r>
              <a:rPr lang="en-US" sz="2800" b="1" dirty="0" smtClean="0"/>
              <a:t>PENGENDALIAN PENDUDUK DAN KELUARGA BERENCANA</a:t>
            </a:r>
            <a:r>
              <a:rPr lang="id-ID" sz="2800" b="1" dirty="0" smtClean="0"/>
              <a:t> PROVINSI  BENGKULU</a:t>
            </a:r>
            <a:r>
              <a:rPr lang="en-US" sz="2800" b="1" dirty="0" smtClean="0"/>
              <a:t/>
            </a:r>
            <a:br>
              <a:rPr lang="en-US" sz="2800" b="1" dirty="0" smtClean="0"/>
            </a:br>
            <a:endParaRPr lang="id-ID" sz="2800" b="1" dirty="0" smtClean="0"/>
          </a:p>
        </p:txBody>
      </p:sp>
      <p:sp>
        <p:nvSpPr>
          <p:cNvPr id="3" name="Content Placeholder 2"/>
          <p:cNvSpPr>
            <a:spLocks noGrp="1"/>
          </p:cNvSpPr>
          <p:nvPr>
            <p:ph idx="1"/>
          </p:nvPr>
        </p:nvSpPr>
        <p:spPr>
          <a:xfrm>
            <a:off x="0" y="1357313"/>
            <a:ext cx="9144000" cy="5500687"/>
          </a:xfrm>
        </p:spPr>
        <p:txBody>
          <a:bodyPr rtlCol="0">
            <a:normAutofit fontScale="70000" lnSpcReduction="20000"/>
          </a:bodyPr>
          <a:lstStyle/>
          <a:p>
            <a:pPr algn="just" eaLnBrk="1" fontAlgn="auto" hangingPunct="1">
              <a:spcAft>
                <a:spcPts val="0"/>
              </a:spcAft>
              <a:buFont typeface="Arial" pitchFamily="34" charset="0"/>
              <a:buChar char="•"/>
              <a:defRPr/>
            </a:pPr>
            <a:endParaRPr lang="en-US" dirty="0" smtClean="0"/>
          </a:p>
          <a:p>
            <a:pPr algn="just" eaLnBrk="1" fontAlgn="auto" hangingPunct="1">
              <a:spcAft>
                <a:spcPts val="0"/>
              </a:spcAft>
              <a:buFont typeface="Arial" pitchFamily="34" charset="0"/>
              <a:buChar char="•"/>
              <a:defRPr/>
            </a:pPr>
            <a:r>
              <a:rPr lang="en-US" dirty="0" err="1" smtClean="0"/>
              <a:t>Perumusan</a:t>
            </a:r>
            <a:r>
              <a:rPr lang="en-US" dirty="0" smtClean="0"/>
              <a:t> program di </a:t>
            </a:r>
            <a:r>
              <a:rPr lang="en-US" dirty="0" err="1" smtClean="0"/>
              <a:t>bidang</a:t>
            </a:r>
            <a:r>
              <a:rPr lang="en-US" dirty="0" smtClean="0"/>
              <a:t> </a:t>
            </a:r>
            <a:r>
              <a:rPr lang="en-US" dirty="0" err="1" smtClean="0"/>
              <a:t>pemberdayaan</a:t>
            </a:r>
            <a:r>
              <a:rPr lang="en-US" dirty="0" smtClean="0"/>
              <a:t> </a:t>
            </a:r>
            <a:r>
              <a:rPr lang="en-US" dirty="0" err="1" smtClean="0"/>
              <a:t>perempuan</a:t>
            </a:r>
            <a:r>
              <a:rPr lang="en-US" dirty="0" smtClean="0"/>
              <a:t> </a:t>
            </a:r>
            <a:r>
              <a:rPr lang="en-US" dirty="0" err="1" smtClean="0"/>
              <a:t>dan</a:t>
            </a:r>
            <a:r>
              <a:rPr lang="en-US" dirty="0" smtClean="0"/>
              <a:t> </a:t>
            </a:r>
            <a:r>
              <a:rPr lang="en-US" dirty="0" err="1" smtClean="0"/>
              <a:t>perlindungan</a:t>
            </a:r>
            <a:r>
              <a:rPr lang="en-US" dirty="0" smtClean="0"/>
              <a:t> </a:t>
            </a:r>
            <a:r>
              <a:rPr lang="en-US" dirty="0" err="1" smtClean="0"/>
              <a:t>anak</a:t>
            </a:r>
            <a:r>
              <a:rPr lang="en-US" dirty="0" smtClean="0"/>
              <a:t>, </a:t>
            </a:r>
            <a:r>
              <a:rPr lang="en-US" dirty="0" err="1" smtClean="0"/>
              <a:t>pengendalian</a:t>
            </a:r>
            <a:r>
              <a:rPr lang="en-US" dirty="0" smtClean="0"/>
              <a:t> </a:t>
            </a:r>
            <a:r>
              <a:rPr lang="en-US" dirty="0" err="1" smtClean="0"/>
              <a:t>penduduk</a:t>
            </a:r>
            <a:r>
              <a:rPr lang="en-US" dirty="0" smtClean="0"/>
              <a:t> </a:t>
            </a:r>
            <a:r>
              <a:rPr lang="en-US" dirty="0" err="1" smtClean="0"/>
              <a:t>dan</a:t>
            </a:r>
            <a:r>
              <a:rPr lang="en-US" dirty="0" smtClean="0"/>
              <a:t> </a:t>
            </a:r>
            <a:r>
              <a:rPr lang="en-US" dirty="0" err="1" smtClean="0"/>
              <a:t>keluarga</a:t>
            </a:r>
            <a:r>
              <a:rPr lang="en-US" dirty="0" smtClean="0"/>
              <a:t> </a:t>
            </a:r>
            <a:r>
              <a:rPr lang="en-US" dirty="0" err="1" smtClean="0"/>
              <a:t>berencana</a:t>
            </a:r>
            <a:r>
              <a:rPr lang="en-US" dirty="0" smtClean="0"/>
              <a:t> </a:t>
            </a:r>
            <a:r>
              <a:rPr lang="en-US" dirty="0" err="1" smtClean="0"/>
              <a:t>sesuai</a:t>
            </a:r>
            <a:r>
              <a:rPr lang="en-US" dirty="0" smtClean="0"/>
              <a:t> </a:t>
            </a:r>
            <a:r>
              <a:rPr lang="en-US" dirty="0" err="1" smtClean="0"/>
              <a:t>dengan</a:t>
            </a:r>
            <a:r>
              <a:rPr lang="en-US" dirty="0" smtClean="0"/>
              <a:t> </a:t>
            </a:r>
            <a:r>
              <a:rPr lang="en-US" dirty="0" err="1" smtClean="0"/>
              <a:t>Rencana</a:t>
            </a:r>
            <a:r>
              <a:rPr lang="en-US" dirty="0" smtClean="0"/>
              <a:t> </a:t>
            </a:r>
            <a:r>
              <a:rPr lang="en-US" dirty="0" err="1" smtClean="0"/>
              <a:t>Strategis</a:t>
            </a:r>
            <a:r>
              <a:rPr lang="en-US" dirty="0" smtClean="0"/>
              <a:t> Daerah/RPJMD;</a:t>
            </a:r>
            <a:endParaRPr lang="id-ID" dirty="0" smtClean="0"/>
          </a:p>
          <a:p>
            <a:pPr algn="just" eaLnBrk="1" fontAlgn="auto" hangingPunct="1">
              <a:spcAft>
                <a:spcPts val="0"/>
              </a:spcAft>
              <a:buFont typeface="Arial" pitchFamily="34" charset="0"/>
              <a:buChar char="•"/>
              <a:defRPr/>
            </a:pPr>
            <a:r>
              <a:rPr lang="id-ID" dirty="0" smtClean="0"/>
              <a:t>Perumusan Kebijakan Teknis di Bidang Pemberdayaan Perempuan </a:t>
            </a:r>
            <a:r>
              <a:rPr lang="en-US" dirty="0" err="1" smtClean="0"/>
              <a:t>dan</a:t>
            </a:r>
            <a:r>
              <a:rPr lang="en-US" dirty="0" smtClean="0"/>
              <a:t> </a:t>
            </a:r>
            <a:r>
              <a:rPr lang="en-US" dirty="0" err="1" smtClean="0"/>
              <a:t>perlindungan</a:t>
            </a:r>
            <a:r>
              <a:rPr lang="en-US" dirty="0" smtClean="0"/>
              <a:t> </a:t>
            </a:r>
            <a:r>
              <a:rPr lang="en-US" dirty="0" err="1" smtClean="0"/>
              <a:t>anak</a:t>
            </a:r>
            <a:r>
              <a:rPr lang="en-US" dirty="0" smtClean="0"/>
              <a:t> </a:t>
            </a:r>
            <a:r>
              <a:rPr lang="en-US" dirty="0" err="1" smtClean="0"/>
              <a:t>serta</a:t>
            </a:r>
            <a:r>
              <a:rPr lang="en-US" dirty="0" smtClean="0"/>
              <a:t> </a:t>
            </a:r>
            <a:r>
              <a:rPr lang="en-US" dirty="0" err="1" smtClean="0"/>
              <a:t>pengendalian</a:t>
            </a:r>
            <a:r>
              <a:rPr lang="en-US" dirty="0" smtClean="0"/>
              <a:t> </a:t>
            </a:r>
            <a:r>
              <a:rPr lang="en-US" dirty="0" err="1" smtClean="0"/>
              <a:t>penduduk</a:t>
            </a:r>
            <a:r>
              <a:rPr lang="en-US" dirty="0" smtClean="0"/>
              <a:t> </a:t>
            </a:r>
            <a:r>
              <a:rPr lang="en-US" dirty="0" err="1" smtClean="0"/>
              <a:t>dan</a:t>
            </a:r>
            <a:r>
              <a:rPr lang="en-US" dirty="0" smtClean="0"/>
              <a:t> </a:t>
            </a:r>
            <a:r>
              <a:rPr lang="en-US" dirty="0" err="1" smtClean="0"/>
              <a:t>keluarga</a:t>
            </a:r>
            <a:r>
              <a:rPr lang="en-US" dirty="0" smtClean="0"/>
              <a:t> </a:t>
            </a:r>
            <a:r>
              <a:rPr lang="en-US" dirty="0" err="1" smtClean="0"/>
              <a:t>berencana</a:t>
            </a:r>
            <a:r>
              <a:rPr lang="en-US" dirty="0" smtClean="0"/>
              <a:t>;</a:t>
            </a:r>
            <a:endParaRPr lang="id-ID" dirty="0" smtClean="0"/>
          </a:p>
          <a:p>
            <a:pPr algn="just">
              <a:defRPr/>
            </a:pPr>
            <a:r>
              <a:rPr lang="id-ID" dirty="0" smtClean="0"/>
              <a:t>Pelaksanaan Kebijakan </a:t>
            </a:r>
            <a:r>
              <a:rPr lang="en-US" dirty="0" err="1" smtClean="0"/>
              <a:t>Pemerintah</a:t>
            </a:r>
            <a:r>
              <a:rPr lang="id-ID" dirty="0" smtClean="0"/>
              <a:t> di Bidang </a:t>
            </a:r>
            <a:r>
              <a:rPr lang="id-ID" dirty="0"/>
              <a:t>Pemberdayaan Perempuan </a:t>
            </a:r>
            <a:r>
              <a:rPr lang="en-US" dirty="0" err="1"/>
              <a:t>dan</a:t>
            </a:r>
            <a:r>
              <a:rPr lang="en-US" dirty="0"/>
              <a:t> </a:t>
            </a:r>
            <a:r>
              <a:rPr lang="en-US" dirty="0" err="1"/>
              <a:t>perlindungan</a:t>
            </a:r>
            <a:r>
              <a:rPr lang="en-US" dirty="0"/>
              <a:t> </a:t>
            </a:r>
            <a:r>
              <a:rPr lang="en-US" dirty="0" err="1"/>
              <a:t>anak</a:t>
            </a:r>
            <a:r>
              <a:rPr lang="en-US" dirty="0"/>
              <a:t> </a:t>
            </a:r>
            <a:r>
              <a:rPr lang="en-US" dirty="0" err="1"/>
              <a:t>serta</a:t>
            </a:r>
            <a:r>
              <a:rPr lang="en-US" dirty="0"/>
              <a:t> </a:t>
            </a:r>
            <a:r>
              <a:rPr lang="en-US" dirty="0" err="1"/>
              <a:t>pengendalian</a:t>
            </a:r>
            <a:r>
              <a:rPr lang="en-US" dirty="0"/>
              <a:t> </a:t>
            </a:r>
            <a:r>
              <a:rPr lang="en-US" dirty="0" err="1"/>
              <a:t>penduduk</a:t>
            </a:r>
            <a:r>
              <a:rPr lang="en-US" dirty="0"/>
              <a:t> </a:t>
            </a:r>
            <a:r>
              <a:rPr lang="en-US" dirty="0" err="1"/>
              <a:t>dan</a:t>
            </a:r>
            <a:r>
              <a:rPr lang="en-US" dirty="0"/>
              <a:t> </a:t>
            </a:r>
            <a:r>
              <a:rPr lang="en-US" dirty="0" err="1"/>
              <a:t>keluarga</a:t>
            </a:r>
            <a:r>
              <a:rPr lang="en-US" dirty="0"/>
              <a:t> </a:t>
            </a:r>
            <a:r>
              <a:rPr lang="en-US" dirty="0" err="1"/>
              <a:t>berencana</a:t>
            </a:r>
            <a:r>
              <a:rPr lang="en-US" dirty="0"/>
              <a:t>;</a:t>
            </a:r>
            <a:endParaRPr lang="id-ID" dirty="0"/>
          </a:p>
          <a:p>
            <a:pPr algn="just">
              <a:defRPr/>
            </a:pPr>
            <a:r>
              <a:rPr lang="id-ID" dirty="0" smtClean="0"/>
              <a:t>Pembinaan teknis di Bidang </a:t>
            </a:r>
            <a:r>
              <a:rPr lang="id-ID" dirty="0"/>
              <a:t>Pemberdayaan Perempuan </a:t>
            </a:r>
            <a:r>
              <a:rPr lang="en-US" dirty="0" err="1"/>
              <a:t>dan</a:t>
            </a:r>
            <a:r>
              <a:rPr lang="en-US" dirty="0"/>
              <a:t> </a:t>
            </a:r>
            <a:r>
              <a:rPr lang="en-US" dirty="0" err="1"/>
              <a:t>perlindungan</a:t>
            </a:r>
            <a:r>
              <a:rPr lang="en-US" dirty="0"/>
              <a:t> </a:t>
            </a:r>
            <a:r>
              <a:rPr lang="en-US" dirty="0" err="1"/>
              <a:t>anak</a:t>
            </a:r>
            <a:r>
              <a:rPr lang="en-US" dirty="0"/>
              <a:t> </a:t>
            </a:r>
            <a:r>
              <a:rPr lang="en-US" dirty="0" err="1"/>
              <a:t>serta</a:t>
            </a:r>
            <a:r>
              <a:rPr lang="en-US" dirty="0"/>
              <a:t> </a:t>
            </a:r>
            <a:r>
              <a:rPr lang="en-US" dirty="0" err="1"/>
              <a:t>pengendalian</a:t>
            </a:r>
            <a:r>
              <a:rPr lang="en-US" dirty="0"/>
              <a:t> </a:t>
            </a:r>
            <a:r>
              <a:rPr lang="en-US" dirty="0" err="1"/>
              <a:t>penduduk</a:t>
            </a:r>
            <a:r>
              <a:rPr lang="en-US" dirty="0"/>
              <a:t> </a:t>
            </a:r>
            <a:r>
              <a:rPr lang="en-US" dirty="0" err="1"/>
              <a:t>dan</a:t>
            </a:r>
            <a:r>
              <a:rPr lang="en-US" dirty="0"/>
              <a:t> </a:t>
            </a:r>
            <a:r>
              <a:rPr lang="en-US" dirty="0" err="1"/>
              <a:t>keluarga</a:t>
            </a:r>
            <a:r>
              <a:rPr lang="en-US" dirty="0"/>
              <a:t> </a:t>
            </a:r>
            <a:r>
              <a:rPr lang="en-US" dirty="0" err="1"/>
              <a:t>berencana</a:t>
            </a:r>
            <a:r>
              <a:rPr lang="en-US" dirty="0" smtClean="0"/>
              <a:t>;</a:t>
            </a:r>
            <a:endParaRPr lang="id-ID" dirty="0" smtClean="0"/>
          </a:p>
          <a:p>
            <a:pPr algn="just" eaLnBrk="1" fontAlgn="auto" hangingPunct="1">
              <a:spcAft>
                <a:spcPts val="0"/>
              </a:spcAft>
              <a:buFont typeface="Arial" pitchFamily="34" charset="0"/>
              <a:buChar char="•"/>
              <a:defRPr/>
            </a:pPr>
            <a:r>
              <a:rPr lang="id-ID" dirty="0" smtClean="0"/>
              <a:t>Pembinaan Kelompok Jabatan Fungsional</a:t>
            </a:r>
            <a:r>
              <a:rPr lang="en-US" dirty="0" smtClean="0"/>
              <a:t>;</a:t>
            </a:r>
          </a:p>
          <a:p>
            <a:pPr algn="just" eaLnBrk="1" fontAlgn="auto" hangingPunct="1">
              <a:spcAft>
                <a:spcPts val="0"/>
              </a:spcAft>
              <a:buFont typeface="Arial" pitchFamily="34" charset="0"/>
              <a:buChar char="•"/>
              <a:defRPr/>
            </a:pPr>
            <a:r>
              <a:rPr lang="en-US" dirty="0" err="1" smtClean="0"/>
              <a:t>Pembinaan</a:t>
            </a:r>
            <a:r>
              <a:rPr lang="en-US" dirty="0" smtClean="0"/>
              <a:t> UPT </a:t>
            </a:r>
            <a:r>
              <a:rPr lang="en-US" dirty="0" err="1" smtClean="0"/>
              <a:t>Dinas</a:t>
            </a:r>
            <a:r>
              <a:rPr lang="en-US" dirty="0" smtClean="0"/>
              <a:t>;</a:t>
            </a:r>
            <a:endParaRPr lang="id-ID" dirty="0" smtClean="0"/>
          </a:p>
          <a:p>
            <a:pPr algn="just">
              <a:defRPr/>
            </a:pPr>
            <a:r>
              <a:rPr lang="id-ID" dirty="0" smtClean="0"/>
              <a:t>Pelaksanaan tugas lain yang diberikan oleh gubernur </a:t>
            </a:r>
            <a:r>
              <a:rPr lang="en-US" dirty="0" smtClean="0"/>
              <a:t>di </a:t>
            </a:r>
            <a:r>
              <a:rPr lang="en-US" dirty="0" err="1" smtClean="0"/>
              <a:t>bidang</a:t>
            </a:r>
            <a:r>
              <a:rPr lang="en-US" dirty="0" smtClean="0"/>
              <a:t> </a:t>
            </a:r>
            <a:r>
              <a:rPr lang="id-ID" dirty="0"/>
              <a:t>Pemberdayaan Perempuan </a:t>
            </a:r>
            <a:r>
              <a:rPr lang="en-US" dirty="0" err="1"/>
              <a:t>dan</a:t>
            </a:r>
            <a:r>
              <a:rPr lang="en-US" dirty="0"/>
              <a:t> </a:t>
            </a:r>
            <a:r>
              <a:rPr lang="en-US" dirty="0" err="1"/>
              <a:t>perlindungan</a:t>
            </a:r>
            <a:r>
              <a:rPr lang="en-US" dirty="0"/>
              <a:t> </a:t>
            </a:r>
            <a:r>
              <a:rPr lang="en-US" dirty="0" err="1"/>
              <a:t>anak</a:t>
            </a:r>
            <a:r>
              <a:rPr lang="en-US" dirty="0"/>
              <a:t> </a:t>
            </a:r>
            <a:r>
              <a:rPr lang="en-US" dirty="0" err="1"/>
              <a:t>serta</a:t>
            </a:r>
            <a:r>
              <a:rPr lang="en-US" dirty="0"/>
              <a:t> </a:t>
            </a:r>
            <a:r>
              <a:rPr lang="en-US" dirty="0" err="1"/>
              <a:t>pengendalian</a:t>
            </a:r>
            <a:r>
              <a:rPr lang="en-US" dirty="0"/>
              <a:t> </a:t>
            </a:r>
            <a:r>
              <a:rPr lang="en-US" dirty="0" err="1"/>
              <a:t>penduduk</a:t>
            </a:r>
            <a:r>
              <a:rPr lang="en-US" dirty="0"/>
              <a:t> </a:t>
            </a:r>
            <a:r>
              <a:rPr lang="en-US" dirty="0" err="1"/>
              <a:t>dan</a:t>
            </a:r>
            <a:r>
              <a:rPr lang="en-US" dirty="0"/>
              <a:t> </a:t>
            </a:r>
            <a:r>
              <a:rPr lang="en-US" dirty="0" err="1"/>
              <a:t>keluarga</a:t>
            </a:r>
            <a:r>
              <a:rPr lang="en-US" dirty="0"/>
              <a:t> </a:t>
            </a:r>
            <a:r>
              <a:rPr lang="en-US" dirty="0" err="1" smtClean="0"/>
              <a:t>berencana</a:t>
            </a:r>
            <a:r>
              <a:rPr lang="en-US" dirty="0"/>
              <a:t> </a:t>
            </a:r>
            <a:r>
              <a:rPr lang="id-ID" dirty="0" smtClean="0"/>
              <a:t>sesuai tugas dan fungsinya</a:t>
            </a:r>
            <a:endParaRPr lang="id-ID" dirty="0"/>
          </a:p>
        </p:txBody>
      </p:sp>
    </p:spTree>
    <p:extLst>
      <p:ext uri="{BB962C8B-B14F-4D97-AF65-F5344CB8AC3E}">
        <p14:creationId xmlns:p14="http://schemas.microsoft.com/office/powerpoint/2010/main" val="601481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04664"/>
            <a:ext cx="8229600" cy="5793507"/>
          </a:xfrm>
        </p:spPr>
        <p:txBody>
          <a:bodyPr>
            <a:normAutofit/>
          </a:bodyPr>
          <a:lstStyle/>
          <a:p>
            <a:pPr marL="285750" indent="-285750" algn="just">
              <a:lnSpc>
                <a:spcPct val="120000"/>
              </a:lnSpc>
              <a:buNone/>
              <a:defRPr/>
            </a:pPr>
            <a:r>
              <a:rPr lang="id-ID" sz="1500" dirty="0" smtClean="0">
                <a:latin typeface="Arial" pitchFamily="34" charset="0"/>
                <a:cs typeface="Arial" pitchFamily="34" charset="0"/>
              </a:rPr>
              <a:t>f. 	Memantau, analisis, evaluasi dan pelaporan penerapan kebijakan pemenuhan hak anak </a:t>
            </a:r>
            <a:r>
              <a:rPr lang="id-ID" sz="1500" dirty="0">
                <a:latin typeface="Arial" pitchFamily="34" charset="0"/>
                <a:cs typeface="Arial" pitchFamily="34" charset="0"/>
              </a:rPr>
              <a:t>di bidang pengasuhan alternatif dan </a:t>
            </a:r>
            <a:r>
              <a:rPr lang="id-ID" sz="1500" dirty="0" smtClean="0">
                <a:latin typeface="Arial" pitchFamily="34" charset="0"/>
                <a:cs typeface="Arial" pitchFamily="34" charset="0"/>
              </a:rPr>
              <a:t>pendidikan;</a:t>
            </a:r>
            <a:endParaRPr lang="id-ID" sz="1500" dirty="0">
              <a:latin typeface="Arial" pitchFamily="34" charset="0"/>
              <a:cs typeface="Arial" pitchFamily="34" charset="0"/>
            </a:endParaRPr>
          </a:p>
          <a:p>
            <a:pPr marL="285750" indent="-285750" algn="just">
              <a:lnSpc>
                <a:spcPct val="120000"/>
              </a:lnSpc>
              <a:buNone/>
              <a:defRPr/>
            </a:pPr>
            <a:r>
              <a:rPr lang="id-ID" sz="1500" dirty="0" smtClean="0">
                <a:latin typeface="Arial" pitchFamily="34" charset="0"/>
                <a:cs typeface="Arial" pitchFamily="34" charset="0"/>
              </a:rPr>
              <a:t>g. 	Mengikuti rapat teknis di Seksi Pelembagan Pemenuhan Hak Anak Bidang II;</a:t>
            </a:r>
          </a:p>
          <a:p>
            <a:pPr algn="just">
              <a:lnSpc>
                <a:spcPct val="120000"/>
              </a:lnSpc>
              <a:buAutoNum type="alphaLcPeriod" startAt="8"/>
              <a:defRPr/>
            </a:pPr>
            <a:r>
              <a:rPr lang="id-ID" sz="1500" dirty="0" smtClean="0">
                <a:latin typeface="Arial" pitchFamily="34" charset="0"/>
                <a:cs typeface="Arial" pitchFamily="34" charset="0"/>
              </a:rPr>
              <a:t>Mengevaluasi pelakasanaan tugas </a:t>
            </a:r>
            <a:r>
              <a:rPr lang="id-ID" sz="1500" dirty="0">
                <a:latin typeface="Arial" pitchFamily="34" charset="0"/>
                <a:cs typeface="Arial" pitchFamily="34" charset="0"/>
              </a:rPr>
              <a:t>Seksi Pelembagan Pemenuhan Hak Anak Bidang </a:t>
            </a:r>
            <a:r>
              <a:rPr lang="id-ID" sz="1500" dirty="0" smtClean="0">
                <a:latin typeface="Arial" pitchFamily="34" charset="0"/>
                <a:cs typeface="Arial" pitchFamily="34" charset="0"/>
              </a:rPr>
              <a:t>II</a:t>
            </a:r>
          </a:p>
          <a:p>
            <a:pPr algn="just">
              <a:lnSpc>
                <a:spcPct val="120000"/>
              </a:lnSpc>
              <a:buAutoNum type="alphaLcPeriod" startAt="8"/>
              <a:defRPr/>
            </a:pPr>
            <a:r>
              <a:rPr lang="id-ID" sz="1500" dirty="0" smtClean="0">
                <a:latin typeface="Arial" pitchFamily="34" charset="0"/>
                <a:cs typeface="Arial" pitchFamily="34" charset="0"/>
              </a:rPr>
              <a:t>Menyusun laporan pelaksanaan tugas </a:t>
            </a:r>
            <a:r>
              <a:rPr lang="id-ID" sz="1500" dirty="0">
                <a:latin typeface="Arial" pitchFamily="34" charset="0"/>
                <a:cs typeface="Arial" pitchFamily="34" charset="0"/>
              </a:rPr>
              <a:t>Seksi Pelembagan Pemenuhan Hak Anak Bidang II</a:t>
            </a:r>
            <a:endParaRPr lang="id-ID" sz="1500" dirty="0" smtClean="0">
              <a:latin typeface="Arial" pitchFamily="34" charset="0"/>
              <a:cs typeface="Arial" pitchFamily="34" charset="0"/>
            </a:endParaRPr>
          </a:p>
          <a:p>
            <a:pPr marL="285750" indent="-285750" algn="just">
              <a:buNone/>
              <a:defRPr/>
            </a:pPr>
            <a:r>
              <a:rPr lang="id-ID" sz="1500" dirty="0" smtClean="0">
                <a:latin typeface="Arial" pitchFamily="34" charset="0"/>
                <a:cs typeface="Arial" pitchFamily="34" charset="0"/>
              </a:rPr>
              <a:t>j. 	Melaksanakan tugas lain yang diberikan atasan</a:t>
            </a:r>
            <a:endParaRPr lang="id-ID" sz="6400" dirty="0" smtClean="0">
              <a:latin typeface="Arial" pitchFamily="34" charset="0"/>
              <a:cs typeface="Arial" pitchFamily="34" charset="0"/>
            </a:endParaRPr>
          </a:p>
          <a:p>
            <a:pPr marL="0" indent="0">
              <a:buNone/>
            </a:pPr>
            <a:endParaRPr lang="id-ID" dirty="0"/>
          </a:p>
        </p:txBody>
      </p:sp>
    </p:spTree>
    <p:extLst>
      <p:ext uri="{BB962C8B-B14F-4D97-AF65-F5344CB8AC3E}">
        <p14:creationId xmlns:p14="http://schemas.microsoft.com/office/powerpoint/2010/main" val="23019406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3"/>
          </a:xfrm>
        </p:spPr>
        <p:txBody>
          <a:bodyPr rtlCol="0">
            <a:normAutofit fontScale="90000"/>
          </a:bodyPr>
          <a:lstStyle/>
          <a:p>
            <a:pPr eaLnBrk="1" fontAlgn="auto" hangingPunct="1">
              <a:spcAft>
                <a:spcPts val="0"/>
              </a:spcAft>
              <a:defRPr/>
            </a:pPr>
            <a:r>
              <a:rPr lang="en-US" sz="1800" b="1" dirty="0" smtClean="0">
                <a:latin typeface="Arial" pitchFamily="34" charset="0"/>
                <a:cs typeface="Arial" pitchFamily="34" charset="0"/>
              </a:rPr>
              <a:t/>
            </a:r>
            <a:br>
              <a:rPr lang="en-US" sz="1800" b="1" dirty="0" smtClean="0">
                <a:latin typeface="Arial" pitchFamily="34" charset="0"/>
                <a:cs typeface="Arial" pitchFamily="34" charset="0"/>
              </a:rPr>
            </a:br>
            <a:r>
              <a:rPr lang="en-US" sz="1800" b="1" dirty="0" smtClean="0">
                <a:latin typeface="Arial" pitchFamily="34" charset="0"/>
                <a:cs typeface="Arial" pitchFamily="34" charset="0"/>
              </a:rPr>
              <a:t/>
            </a:r>
            <a:br>
              <a:rPr lang="en-US" sz="1800" b="1" dirty="0" smtClean="0">
                <a:latin typeface="Arial" pitchFamily="34" charset="0"/>
                <a:cs typeface="Arial" pitchFamily="34" charset="0"/>
              </a:rPr>
            </a:br>
            <a:r>
              <a:rPr lang="en-US" sz="1800" b="1" dirty="0" smtClean="0">
                <a:latin typeface="Arial" pitchFamily="34" charset="0"/>
                <a:cs typeface="Arial" pitchFamily="34" charset="0"/>
              </a:rPr>
              <a:t>TUPOKSI  BIDAN</a:t>
            </a:r>
            <a:r>
              <a:rPr lang="id-ID" sz="1800" b="1" dirty="0" smtClean="0">
                <a:latin typeface="Arial" pitchFamily="34" charset="0"/>
                <a:cs typeface="Arial" pitchFamily="34" charset="0"/>
              </a:rPr>
              <a:t>G PELEMBAGAAN PEMENUHAN HAK </a:t>
            </a:r>
            <a:br>
              <a:rPr lang="id-ID" sz="1800" b="1" dirty="0" smtClean="0">
                <a:latin typeface="Arial" pitchFamily="34" charset="0"/>
                <a:cs typeface="Arial" pitchFamily="34" charset="0"/>
              </a:rPr>
            </a:br>
            <a:r>
              <a:rPr lang="id-ID" sz="1800" b="1" dirty="0" smtClean="0">
                <a:latin typeface="Arial" pitchFamily="34" charset="0"/>
                <a:cs typeface="Arial" pitchFamily="34" charset="0"/>
              </a:rPr>
              <a:t>DAN PERLINDUNGAN ANAK</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endParaRPr lang="en-US" sz="1600" dirty="0">
              <a:latin typeface="Times New Roman" pitchFamily="18" charset="0"/>
              <a:cs typeface="Times New Roman" pitchFamily="18" charset="0"/>
            </a:endParaRPr>
          </a:p>
        </p:txBody>
      </p:sp>
      <p:sp>
        <p:nvSpPr>
          <p:cNvPr id="3" name="Content Placeholder 2"/>
          <p:cNvSpPr>
            <a:spLocks noGrp="1"/>
          </p:cNvSpPr>
          <p:nvPr>
            <p:ph idx="1"/>
          </p:nvPr>
        </p:nvSpPr>
        <p:spPr>
          <a:xfrm>
            <a:off x="0" y="457200"/>
            <a:ext cx="9144000" cy="6400800"/>
          </a:xfrm>
        </p:spPr>
        <p:txBody>
          <a:bodyPr rtlCol="0">
            <a:noAutofit/>
          </a:bodyPr>
          <a:lstStyle/>
          <a:p>
            <a:pPr algn="ctr" eaLnBrk="1" fontAlgn="auto" hangingPunct="1">
              <a:spcAft>
                <a:spcPts val="0"/>
              </a:spcAft>
              <a:buFont typeface="Arial" pitchFamily="34" charset="0"/>
              <a:buNone/>
              <a:defRPr/>
            </a:pPr>
            <a:endParaRPr lang="id-ID" sz="1500" b="1" dirty="0" smtClean="0">
              <a:latin typeface="Arial" pitchFamily="34" charset="0"/>
              <a:cs typeface="Arial" pitchFamily="34" charset="0"/>
            </a:endParaRPr>
          </a:p>
          <a:p>
            <a:pPr algn="ctr">
              <a:buNone/>
              <a:defRPr/>
            </a:pPr>
            <a:r>
              <a:rPr lang="en-US" sz="1600" b="1" dirty="0" smtClean="0">
                <a:latin typeface="Arial" pitchFamily="34" charset="0"/>
                <a:cs typeface="Arial" pitchFamily="34" charset="0"/>
              </a:rPr>
              <a:t>KEPALA  </a:t>
            </a:r>
            <a:r>
              <a:rPr lang="id-ID" sz="1600" b="1" dirty="0" smtClean="0">
                <a:latin typeface="Arial" pitchFamily="34" charset="0"/>
                <a:cs typeface="Arial" pitchFamily="34" charset="0"/>
              </a:rPr>
              <a:t>SEKSI </a:t>
            </a:r>
            <a:r>
              <a:rPr lang="en-US" sz="1600" b="1" dirty="0" smtClean="0">
                <a:latin typeface="Arial" pitchFamily="34" charset="0"/>
                <a:cs typeface="Arial" pitchFamily="34" charset="0"/>
              </a:rPr>
              <a:t> </a:t>
            </a:r>
            <a:r>
              <a:rPr lang="id-ID" sz="1600" b="1" dirty="0">
                <a:latin typeface="Arial" pitchFamily="34" charset="0"/>
                <a:cs typeface="Arial" pitchFamily="34" charset="0"/>
              </a:rPr>
              <a:t>PELEMBAGAAN PEMENUHAN HAK </a:t>
            </a:r>
            <a:br>
              <a:rPr lang="id-ID" sz="1600" b="1" dirty="0">
                <a:latin typeface="Arial" pitchFamily="34" charset="0"/>
                <a:cs typeface="Arial" pitchFamily="34" charset="0"/>
              </a:rPr>
            </a:br>
            <a:r>
              <a:rPr lang="id-ID" sz="1600" b="1" dirty="0">
                <a:latin typeface="Arial" pitchFamily="34" charset="0"/>
                <a:cs typeface="Arial" pitchFamily="34" charset="0"/>
              </a:rPr>
              <a:t>DAN PERLINDUNGAN </a:t>
            </a:r>
            <a:r>
              <a:rPr lang="id-ID" sz="1600" b="1" dirty="0" smtClean="0">
                <a:latin typeface="Arial" pitchFamily="34" charset="0"/>
                <a:cs typeface="Arial" pitchFamily="34" charset="0"/>
              </a:rPr>
              <a:t>ANAK BIDANG III</a:t>
            </a:r>
            <a:endParaRPr lang="en-US" sz="1500" b="1" dirty="0" smtClean="0">
              <a:latin typeface="Arial" pitchFamily="34" charset="0"/>
              <a:cs typeface="Arial" pitchFamily="34" charset="0"/>
            </a:endParaRPr>
          </a:p>
          <a:p>
            <a:pPr eaLnBrk="1" fontAlgn="auto" hangingPunct="1">
              <a:spcAft>
                <a:spcPts val="0"/>
              </a:spcAft>
              <a:buFont typeface="Arial" charset="0"/>
              <a:buAutoNum type="alphaUcPeriod"/>
              <a:defRPr/>
            </a:pPr>
            <a:r>
              <a:rPr lang="en-US" sz="1500" b="1" dirty="0" smtClean="0">
                <a:latin typeface="Arial" pitchFamily="34" charset="0"/>
                <a:cs typeface="Arial" pitchFamily="34" charset="0"/>
              </a:rPr>
              <a:t>TUGAS  POKOK</a:t>
            </a:r>
          </a:p>
          <a:p>
            <a:pPr algn="just">
              <a:buNone/>
              <a:defRPr/>
            </a:pPr>
            <a:r>
              <a:rPr lang="en-US" sz="1500" b="1" dirty="0" smtClean="0">
                <a:latin typeface="Arial" pitchFamily="34" charset="0"/>
                <a:cs typeface="Arial" pitchFamily="34" charset="0"/>
              </a:rPr>
              <a:t>	</a:t>
            </a:r>
            <a:r>
              <a:rPr lang="id-ID" sz="1500" dirty="0" smtClean="0">
                <a:latin typeface="Arial" pitchFamily="34" charset="0"/>
                <a:cs typeface="Arial" pitchFamily="34" charset="0"/>
              </a:rPr>
              <a:t>Menyiapkan dan melaksanakan kebijakan koordinasi, fasilitasi, sosialisasi, dan distribusi kegiatan Seksi Pelembagaan Pemenuhan Hak  Anak Bidang III;</a:t>
            </a:r>
            <a:endParaRPr lang="en-US" sz="1500" dirty="0" smtClean="0">
              <a:latin typeface="Arial" pitchFamily="34" charset="0"/>
              <a:cs typeface="Arial" pitchFamily="34" charset="0"/>
            </a:endParaRPr>
          </a:p>
          <a:p>
            <a:pPr algn="just" eaLnBrk="1" fontAlgn="auto" hangingPunct="1">
              <a:spcAft>
                <a:spcPts val="0"/>
              </a:spcAft>
              <a:buFont typeface="Arial" charset="0"/>
              <a:buNone/>
              <a:defRPr/>
            </a:pPr>
            <a:r>
              <a:rPr lang="en-US" sz="1500" b="1" dirty="0" smtClean="0">
                <a:latin typeface="Arial" pitchFamily="34" charset="0"/>
                <a:cs typeface="Arial" pitchFamily="34" charset="0"/>
              </a:rPr>
              <a:t>B.	URAIAN  TUGAS</a:t>
            </a:r>
            <a:endParaRPr lang="en-US" sz="1500" dirty="0" smtClean="0">
              <a:latin typeface="Arial" pitchFamily="34" charset="0"/>
              <a:cs typeface="Arial" pitchFamily="34" charset="0"/>
            </a:endParaRPr>
          </a:p>
          <a:p>
            <a:pPr marL="628650" algn="just">
              <a:buAutoNum type="alphaLcPeriod"/>
              <a:defRPr/>
            </a:pPr>
            <a:r>
              <a:rPr lang="id-ID" sz="1500" dirty="0" smtClean="0">
                <a:latin typeface="Arial" pitchFamily="34" charset="0"/>
                <a:cs typeface="Arial" pitchFamily="34" charset="0"/>
              </a:rPr>
              <a:t>Menyusun rencana pelaksanaan tugas Seksi Pelembagaan Pemenuhan Hak  Anak Bidang III ;</a:t>
            </a:r>
          </a:p>
          <a:p>
            <a:pPr marL="628650" algn="just">
              <a:buFont typeface="Arial" panose="020B0604020202020204" pitchFamily="34" charset="0"/>
              <a:buAutoNum type="alphaLcPeriod"/>
              <a:defRPr/>
            </a:pPr>
            <a:r>
              <a:rPr lang="id-ID" sz="1500" dirty="0" smtClean="0">
                <a:latin typeface="Arial" pitchFamily="34" charset="0"/>
                <a:cs typeface="Arial" pitchFamily="34" charset="0"/>
              </a:rPr>
              <a:t>Menyediakan  bahan data yang berkenaan dengan tugas </a:t>
            </a:r>
            <a:r>
              <a:rPr lang="id-ID" sz="1500" dirty="0">
                <a:latin typeface="Arial" pitchFamily="34" charset="0"/>
                <a:cs typeface="Arial" pitchFamily="34" charset="0"/>
              </a:rPr>
              <a:t>Seksi Pelembagaan Pemenuhan Hak  Anak Bidang III </a:t>
            </a:r>
          </a:p>
          <a:p>
            <a:pPr marL="628650" algn="just">
              <a:buAutoNum type="alphaLcPeriod"/>
              <a:defRPr/>
            </a:pPr>
            <a:r>
              <a:rPr lang="id-ID" sz="1500" dirty="0" smtClean="0">
                <a:latin typeface="Arial" pitchFamily="34" charset="0"/>
                <a:cs typeface="Arial" pitchFamily="34" charset="0"/>
              </a:rPr>
              <a:t>Merumuskan kebijakan pemenuhan hak anak di Bidang Pengasuhan Alternatif Dan Pendidikan;</a:t>
            </a:r>
          </a:p>
          <a:p>
            <a:pPr marL="628650" algn="just">
              <a:buFont typeface="Arial" panose="020B0604020202020204" pitchFamily="34" charset="0"/>
              <a:buAutoNum type="alphaLcPeriod"/>
              <a:defRPr/>
            </a:pPr>
            <a:r>
              <a:rPr lang="id-ID" sz="1500" dirty="0" smtClean="0">
                <a:latin typeface="Arial" pitchFamily="34" charset="0"/>
                <a:cs typeface="Arial" pitchFamily="34" charset="0"/>
              </a:rPr>
              <a:t>Membentuk forum koordinasi penyusunan kebijakan pemenuhan hak anak </a:t>
            </a:r>
            <a:r>
              <a:rPr lang="id-ID" sz="1500" dirty="0">
                <a:latin typeface="Arial" pitchFamily="34" charset="0"/>
                <a:cs typeface="Arial" pitchFamily="34" charset="0"/>
              </a:rPr>
              <a:t>di </a:t>
            </a:r>
            <a:r>
              <a:rPr lang="id-ID" sz="1500" dirty="0" smtClean="0">
                <a:latin typeface="Arial" pitchFamily="34" charset="0"/>
                <a:cs typeface="Arial" pitchFamily="34" charset="0"/>
              </a:rPr>
              <a:t>Bidang Pengasuhan Alternatif Dan Pendidikan;</a:t>
            </a:r>
            <a:endParaRPr lang="id-ID" sz="1500" dirty="0">
              <a:latin typeface="Arial" pitchFamily="34" charset="0"/>
              <a:cs typeface="Arial" pitchFamily="34" charset="0"/>
            </a:endParaRPr>
          </a:p>
          <a:p>
            <a:pPr marL="628650" algn="just">
              <a:buFont typeface="Arial" panose="020B0604020202020204" pitchFamily="34" charset="0"/>
              <a:buAutoNum type="alphaLcPeriod"/>
              <a:defRPr/>
            </a:pPr>
            <a:r>
              <a:rPr lang="id-ID" sz="1500" dirty="0" smtClean="0">
                <a:latin typeface="Arial" pitchFamily="34" charset="0"/>
                <a:cs typeface="Arial" pitchFamily="34" charset="0"/>
              </a:rPr>
              <a:t>Mengkajikan kebijakan pemenuhan hak anak </a:t>
            </a:r>
            <a:r>
              <a:rPr lang="id-ID" sz="1500" dirty="0">
                <a:latin typeface="Arial" pitchFamily="34" charset="0"/>
                <a:cs typeface="Arial" pitchFamily="34" charset="0"/>
              </a:rPr>
              <a:t>di </a:t>
            </a:r>
            <a:r>
              <a:rPr lang="id-ID" sz="1500" dirty="0" smtClean="0">
                <a:latin typeface="Arial" pitchFamily="34" charset="0"/>
                <a:cs typeface="Arial" pitchFamily="34" charset="0"/>
              </a:rPr>
              <a:t>Bidang Pengasuhan Alternatif Dan Pendidikan;</a:t>
            </a:r>
          </a:p>
          <a:p>
            <a:pPr marL="628650" algn="just">
              <a:buFont typeface="Arial" panose="020B0604020202020204" pitchFamily="34" charset="0"/>
              <a:buAutoNum type="alphaLcPeriod"/>
              <a:defRPr/>
            </a:pPr>
            <a:r>
              <a:rPr lang="id-ID" sz="1500" dirty="0" smtClean="0">
                <a:latin typeface="Arial" pitchFamily="34" charset="0"/>
                <a:cs typeface="Arial" pitchFamily="34" charset="0"/>
              </a:rPr>
              <a:t>Mengkoordinasikan dan mensinkronisasikan penerapan kebijakan pemenuhan hak anak </a:t>
            </a:r>
            <a:r>
              <a:rPr lang="id-ID" sz="1500" dirty="0">
                <a:latin typeface="Arial" pitchFamily="34" charset="0"/>
                <a:cs typeface="Arial" pitchFamily="34" charset="0"/>
              </a:rPr>
              <a:t>di </a:t>
            </a:r>
            <a:r>
              <a:rPr lang="id-ID" sz="1500" dirty="0" smtClean="0">
                <a:latin typeface="Arial" pitchFamily="34" charset="0"/>
                <a:cs typeface="Arial" pitchFamily="34" charset="0"/>
              </a:rPr>
              <a:t>Bidang Pengasuhan Alternatif Dan Pendidikan;</a:t>
            </a:r>
          </a:p>
          <a:p>
            <a:pPr marL="628650" algn="just">
              <a:buFont typeface="Arial" panose="020B0604020202020204" pitchFamily="34" charset="0"/>
              <a:buAutoNum type="alphaLcPeriod"/>
              <a:defRPr/>
            </a:pPr>
            <a:r>
              <a:rPr lang="id-ID" sz="1500" dirty="0" smtClean="0">
                <a:latin typeface="Arial" pitchFamily="34" charset="0"/>
                <a:cs typeface="Arial" pitchFamily="34" charset="0"/>
              </a:rPr>
              <a:t>Menfasilitasikan, sosialisasi, dan distribusi kebijakan pemenuhan hak anak </a:t>
            </a:r>
            <a:r>
              <a:rPr lang="id-ID" sz="1500" dirty="0">
                <a:latin typeface="Arial" pitchFamily="34" charset="0"/>
                <a:cs typeface="Arial" pitchFamily="34" charset="0"/>
              </a:rPr>
              <a:t>di </a:t>
            </a:r>
            <a:r>
              <a:rPr lang="id-ID" sz="1500" dirty="0" smtClean="0">
                <a:latin typeface="Arial" pitchFamily="34" charset="0"/>
                <a:cs typeface="Arial" pitchFamily="34" charset="0"/>
              </a:rPr>
              <a:t>Bidang Pengasuhan Alternatif Dan Pendidikan;</a:t>
            </a:r>
          </a:p>
          <a:p>
            <a:pPr marL="628650" algn="just">
              <a:buFont typeface="Arial" panose="020B0604020202020204" pitchFamily="34" charset="0"/>
              <a:buAutoNum type="alphaLcPeriod"/>
              <a:defRPr/>
            </a:pPr>
            <a:r>
              <a:rPr lang="id-ID" sz="1500" dirty="0" smtClean="0">
                <a:latin typeface="Arial" pitchFamily="34" charset="0"/>
                <a:cs typeface="Arial" pitchFamily="34" charset="0"/>
              </a:rPr>
              <a:t>Memberikan bimbingan teknis dan supervisi penerapan kebijakan pemenuhan hak anak </a:t>
            </a:r>
            <a:r>
              <a:rPr lang="id-ID" sz="1500" dirty="0">
                <a:latin typeface="Arial" pitchFamily="34" charset="0"/>
                <a:cs typeface="Arial" pitchFamily="34" charset="0"/>
              </a:rPr>
              <a:t>di </a:t>
            </a:r>
            <a:r>
              <a:rPr lang="id-ID" sz="1500" dirty="0" smtClean="0">
                <a:latin typeface="Arial" pitchFamily="34" charset="0"/>
                <a:cs typeface="Arial" pitchFamily="34" charset="0"/>
              </a:rPr>
              <a:t>Bidang Pengasuhan Alternatif Dan Pendidikan;</a:t>
            </a:r>
          </a:p>
          <a:p>
            <a:pPr marL="628650" algn="just">
              <a:buFont typeface="Arial" panose="020B0604020202020204" pitchFamily="34" charset="0"/>
              <a:buAutoNum type="alphaLcPeriod"/>
              <a:defRPr/>
            </a:pPr>
            <a:r>
              <a:rPr lang="id-ID" sz="1500" dirty="0" smtClean="0">
                <a:latin typeface="Arial" pitchFamily="34" charset="0"/>
                <a:cs typeface="Arial" pitchFamily="34" charset="0"/>
              </a:rPr>
              <a:t>Penguatan dan pengembangan di lembaga penyedia layanan peningkatan kualitas hidup anak </a:t>
            </a:r>
            <a:r>
              <a:rPr lang="id-ID" sz="1500" dirty="0">
                <a:latin typeface="Arial" pitchFamily="34" charset="0"/>
                <a:cs typeface="Arial" pitchFamily="34" charset="0"/>
              </a:rPr>
              <a:t>di </a:t>
            </a:r>
            <a:r>
              <a:rPr lang="id-ID" sz="1500" dirty="0" smtClean="0">
                <a:latin typeface="Arial" pitchFamily="34" charset="0"/>
                <a:cs typeface="Arial" pitchFamily="34" charset="0"/>
              </a:rPr>
              <a:t>Bidang Pengasuhan Alternatif Dan Pendidikan;</a:t>
            </a:r>
          </a:p>
        </p:txBody>
      </p:sp>
    </p:spTree>
    <p:extLst>
      <p:ext uri="{BB962C8B-B14F-4D97-AF65-F5344CB8AC3E}">
        <p14:creationId xmlns:p14="http://schemas.microsoft.com/office/powerpoint/2010/main" val="12745485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04664"/>
            <a:ext cx="8229600" cy="5793507"/>
          </a:xfrm>
        </p:spPr>
        <p:txBody>
          <a:bodyPr>
            <a:normAutofit/>
          </a:bodyPr>
          <a:lstStyle/>
          <a:p>
            <a:pPr marL="273050" indent="-273050" algn="just">
              <a:lnSpc>
                <a:spcPct val="120000"/>
              </a:lnSpc>
              <a:buNone/>
              <a:defRPr/>
            </a:pPr>
            <a:r>
              <a:rPr lang="id-ID" sz="1500" dirty="0" smtClean="0">
                <a:latin typeface="Arial" pitchFamily="34" charset="0"/>
                <a:cs typeface="Arial" pitchFamily="34" charset="0"/>
              </a:rPr>
              <a:t>f. 	Memantau, analisis, evaluasi dan pelaporan penerapan kebijakan pemenuhan hak anak </a:t>
            </a:r>
            <a:r>
              <a:rPr lang="id-ID" sz="1500" dirty="0">
                <a:latin typeface="Arial" pitchFamily="34" charset="0"/>
                <a:cs typeface="Arial" pitchFamily="34" charset="0"/>
              </a:rPr>
              <a:t>di </a:t>
            </a:r>
            <a:r>
              <a:rPr lang="id-ID" sz="1500" dirty="0" smtClean="0">
                <a:latin typeface="Arial" pitchFamily="34" charset="0"/>
                <a:cs typeface="Arial" pitchFamily="34" charset="0"/>
              </a:rPr>
              <a:t>Bidang Pengasuhan Alternatif Dan Pendidikan;</a:t>
            </a:r>
            <a:endParaRPr lang="id-ID" sz="1500" dirty="0">
              <a:latin typeface="Arial" pitchFamily="34" charset="0"/>
              <a:cs typeface="Arial" pitchFamily="34" charset="0"/>
            </a:endParaRPr>
          </a:p>
          <a:p>
            <a:pPr marL="273050" indent="-273050" algn="just">
              <a:lnSpc>
                <a:spcPct val="120000"/>
              </a:lnSpc>
              <a:buNone/>
              <a:defRPr/>
            </a:pPr>
            <a:r>
              <a:rPr lang="id-ID" sz="1500" dirty="0" smtClean="0">
                <a:latin typeface="Arial" pitchFamily="34" charset="0"/>
                <a:cs typeface="Arial" pitchFamily="34" charset="0"/>
              </a:rPr>
              <a:t>g. 	Mengikuti rapat teknis di Seksi Pelembagan Pemenuhan Hak Anak Bidang III;</a:t>
            </a:r>
          </a:p>
          <a:p>
            <a:pPr marL="273050" indent="-273050" algn="just">
              <a:lnSpc>
                <a:spcPct val="120000"/>
              </a:lnSpc>
              <a:buNone/>
              <a:defRPr/>
            </a:pPr>
            <a:r>
              <a:rPr lang="id-ID" sz="1500" dirty="0">
                <a:latin typeface="Arial" pitchFamily="34" charset="0"/>
                <a:cs typeface="Arial" pitchFamily="34" charset="0"/>
              </a:rPr>
              <a:t>h</a:t>
            </a:r>
            <a:r>
              <a:rPr lang="id-ID" sz="1500" dirty="0" smtClean="0">
                <a:latin typeface="Arial" pitchFamily="34" charset="0"/>
                <a:cs typeface="Arial" pitchFamily="34" charset="0"/>
              </a:rPr>
              <a:t>.	 Mengevaluasi pelakasanaan tugas </a:t>
            </a:r>
            <a:r>
              <a:rPr lang="id-ID" sz="1500" dirty="0">
                <a:latin typeface="Arial" pitchFamily="34" charset="0"/>
                <a:cs typeface="Arial" pitchFamily="34" charset="0"/>
              </a:rPr>
              <a:t>Seksi Pelembagan Pemenuhan Hak Anak Bidang III</a:t>
            </a:r>
            <a:endParaRPr lang="id-ID" sz="1500" dirty="0" smtClean="0">
              <a:latin typeface="Arial" pitchFamily="34" charset="0"/>
              <a:cs typeface="Arial" pitchFamily="34" charset="0"/>
            </a:endParaRPr>
          </a:p>
          <a:p>
            <a:pPr marL="273050" indent="-273050" algn="just">
              <a:lnSpc>
                <a:spcPct val="120000"/>
              </a:lnSpc>
              <a:buAutoNum type="romanLcPeriod"/>
              <a:defRPr/>
            </a:pPr>
            <a:r>
              <a:rPr lang="id-ID" sz="1500" dirty="0" smtClean="0">
                <a:latin typeface="Arial" pitchFamily="34" charset="0"/>
                <a:cs typeface="Arial" pitchFamily="34" charset="0"/>
              </a:rPr>
              <a:t>Menyusun laporan pelaksanaan tugas </a:t>
            </a:r>
            <a:r>
              <a:rPr lang="id-ID" sz="1500" dirty="0">
                <a:latin typeface="Arial" pitchFamily="34" charset="0"/>
                <a:cs typeface="Arial" pitchFamily="34" charset="0"/>
              </a:rPr>
              <a:t>Seksi Pelembagan Pemenuhan Hak Anak Bidang </a:t>
            </a:r>
            <a:r>
              <a:rPr lang="id-ID" sz="1500" dirty="0" smtClean="0">
                <a:latin typeface="Arial" pitchFamily="34" charset="0"/>
                <a:cs typeface="Arial" pitchFamily="34" charset="0"/>
              </a:rPr>
              <a:t>III</a:t>
            </a:r>
          </a:p>
          <a:p>
            <a:pPr marL="273050" indent="-273050" algn="just">
              <a:lnSpc>
                <a:spcPct val="120000"/>
              </a:lnSpc>
              <a:buNone/>
              <a:defRPr/>
            </a:pPr>
            <a:r>
              <a:rPr lang="id-ID" sz="1500" dirty="0" smtClean="0">
                <a:latin typeface="Arial" pitchFamily="34" charset="0"/>
                <a:cs typeface="Arial" pitchFamily="34" charset="0"/>
              </a:rPr>
              <a:t>j. </a:t>
            </a:r>
            <a:r>
              <a:rPr lang="id-ID" sz="1500" dirty="0">
                <a:latin typeface="Arial" pitchFamily="34" charset="0"/>
                <a:cs typeface="Arial" pitchFamily="34" charset="0"/>
              </a:rPr>
              <a:t> </a:t>
            </a:r>
            <a:r>
              <a:rPr lang="id-ID" sz="1500" dirty="0" smtClean="0">
                <a:latin typeface="Arial" pitchFamily="34" charset="0"/>
                <a:cs typeface="Arial" pitchFamily="34" charset="0"/>
              </a:rPr>
              <a:t> Melaksanakan tugas lain yang diberikan atasan.</a:t>
            </a:r>
          </a:p>
          <a:p>
            <a:endParaRPr lang="id-ID" dirty="0"/>
          </a:p>
        </p:txBody>
      </p:sp>
    </p:spTree>
    <p:extLst>
      <p:ext uri="{BB962C8B-B14F-4D97-AF65-F5344CB8AC3E}">
        <p14:creationId xmlns:p14="http://schemas.microsoft.com/office/powerpoint/2010/main" val="12743889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3"/>
          </a:xfrm>
        </p:spPr>
        <p:txBody>
          <a:bodyPr rtlCol="0">
            <a:normAutofit fontScale="90000"/>
          </a:bodyPr>
          <a:lstStyle/>
          <a:p>
            <a:pPr eaLnBrk="1" fontAlgn="auto" hangingPunct="1">
              <a:spcAft>
                <a:spcPts val="0"/>
              </a:spcAft>
              <a:defRPr/>
            </a:pPr>
            <a:r>
              <a:rPr lang="en-US" sz="1800" b="1" dirty="0" smtClean="0">
                <a:latin typeface="Arial" pitchFamily="34" charset="0"/>
                <a:cs typeface="Arial" pitchFamily="34" charset="0"/>
              </a:rPr>
              <a:t/>
            </a:r>
            <a:br>
              <a:rPr lang="en-US" sz="1800" b="1" dirty="0" smtClean="0">
                <a:latin typeface="Arial" pitchFamily="34" charset="0"/>
                <a:cs typeface="Arial" pitchFamily="34" charset="0"/>
              </a:rPr>
            </a:br>
            <a:r>
              <a:rPr lang="en-US" sz="1800" b="1" dirty="0" smtClean="0">
                <a:latin typeface="Arial" pitchFamily="34" charset="0"/>
                <a:cs typeface="Arial" pitchFamily="34" charset="0"/>
              </a:rPr>
              <a:t/>
            </a:r>
            <a:br>
              <a:rPr lang="en-US" sz="1800" b="1" dirty="0" smtClean="0">
                <a:latin typeface="Arial" pitchFamily="34" charset="0"/>
                <a:cs typeface="Arial" pitchFamily="34" charset="0"/>
              </a:rPr>
            </a:br>
            <a:r>
              <a:rPr lang="en-US" sz="1800" b="1" dirty="0" smtClean="0">
                <a:latin typeface="Arial" pitchFamily="34" charset="0"/>
                <a:cs typeface="Arial" pitchFamily="34" charset="0"/>
              </a:rPr>
              <a:t>TUPOKSI  BIDAN</a:t>
            </a:r>
            <a:r>
              <a:rPr lang="id-ID" sz="1800" b="1" dirty="0" smtClean="0">
                <a:latin typeface="Arial" pitchFamily="34" charset="0"/>
                <a:cs typeface="Arial" pitchFamily="34" charset="0"/>
              </a:rPr>
              <a:t>G PENGENDALIAN PENDUDUK DAN KELUARGA BERENCANA</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endParaRPr lang="en-US" sz="1600" dirty="0">
              <a:latin typeface="Times New Roman" pitchFamily="18" charset="0"/>
              <a:cs typeface="Times New Roman" pitchFamily="18" charset="0"/>
            </a:endParaRPr>
          </a:p>
        </p:txBody>
      </p:sp>
      <p:sp>
        <p:nvSpPr>
          <p:cNvPr id="3" name="Content Placeholder 2"/>
          <p:cNvSpPr>
            <a:spLocks noGrp="1"/>
          </p:cNvSpPr>
          <p:nvPr>
            <p:ph idx="1"/>
          </p:nvPr>
        </p:nvSpPr>
        <p:spPr>
          <a:xfrm>
            <a:off x="0" y="457200"/>
            <a:ext cx="9144000" cy="6400800"/>
          </a:xfrm>
        </p:spPr>
        <p:txBody>
          <a:bodyPr rtlCol="0">
            <a:noAutofit/>
          </a:bodyPr>
          <a:lstStyle/>
          <a:p>
            <a:pPr algn="ctr" eaLnBrk="1" fontAlgn="auto" hangingPunct="1">
              <a:spcAft>
                <a:spcPts val="0"/>
              </a:spcAft>
              <a:buFont typeface="Arial" pitchFamily="34" charset="0"/>
              <a:buNone/>
              <a:defRPr/>
            </a:pPr>
            <a:endParaRPr lang="id-ID" sz="1500" b="1" dirty="0" smtClean="0">
              <a:latin typeface="Arial" pitchFamily="34" charset="0"/>
              <a:cs typeface="Arial" pitchFamily="34" charset="0"/>
            </a:endParaRPr>
          </a:p>
          <a:p>
            <a:pPr algn="ctr">
              <a:buNone/>
              <a:defRPr/>
            </a:pPr>
            <a:r>
              <a:rPr lang="en-US" sz="1500" b="1" dirty="0" smtClean="0">
                <a:latin typeface="Arial" pitchFamily="34" charset="0"/>
                <a:cs typeface="Arial" pitchFamily="34" charset="0"/>
              </a:rPr>
              <a:t>KEPALA  </a:t>
            </a:r>
            <a:r>
              <a:rPr lang="id-ID" sz="1500" b="1" dirty="0" smtClean="0">
                <a:latin typeface="Arial" pitchFamily="34" charset="0"/>
                <a:cs typeface="Arial" pitchFamily="34" charset="0"/>
              </a:rPr>
              <a:t>BIDANG PENGENDALIAN PENDUDUK DAN KELUARGA BERENCANA</a:t>
            </a:r>
            <a:endParaRPr lang="en-US" sz="1500" b="1" dirty="0" smtClean="0">
              <a:latin typeface="Arial" pitchFamily="34" charset="0"/>
              <a:cs typeface="Arial" pitchFamily="34" charset="0"/>
            </a:endParaRPr>
          </a:p>
          <a:p>
            <a:pPr eaLnBrk="1" fontAlgn="auto" hangingPunct="1">
              <a:spcAft>
                <a:spcPts val="0"/>
              </a:spcAft>
              <a:buFont typeface="Arial" charset="0"/>
              <a:buAutoNum type="alphaUcPeriod"/>
              <a:defRPr/>
            </a:pPr>
            <a:r>
              <a:rPr lang="en-US" sz="1500" b="1" dirty="0" smtClean="0">
                <a:latin typeface="Arial" pitchFamily="34" charset="0"/>
                <a:cs typeface="Arial" pitchFamily="34" charset="0"/>
              </a:rPr>
              <a:t>TUGAS  POKOK</a:t>
            </a:r>
          </a:p>
          <a:p>
            <a:pPr algn="just">
              <a:buNone/>
              <a:defRPr/>
            </a:pPr>
            <a:r>
              <a:rPr lang="en-US" sz="1500" b="1" dirty="0" smtClean="0">
                <a:latin typeface="Arial" pitchFamily="34" charset="0"/>
                <a:cs typeface="Arial" pitchFamily="34" charset="0"/>
              </a:rPr>
              <a:t>	</a:t>
            </a:r>
            <a:r>
              <a:rPr lang="id-ID" sz="1500" dirty="0" smtClean="0">
                <a:latin typeface="Arial" pitchFamily="34" charset="0"/>
                <a:cs typeface="Arial" pitchFamily="34" charset="0"/>
              </a:rPr>
              <a:t>Melaksanakan kebijakan teknis di Bidang Pengendalian Penduduk, Advokasi, Komunikasi, Dan Edukasi Serta Penggerakan.</a:t>
            </a:r>
            <a:endParaRPr lang="en-US" sz="1500" dirty="0" smtClean="0">
              <a:latin typeface="Arial" pitchFamily="34" charset="0"/>
              <a:cs typeface="Arial" pitchFamily="34" charset="0"/>
            </a:endParaRPr>
          </a:p>
          <a:p>
            <a:pPr algn="just" eaLnBrk="1" fontAlgn="auto" hangingPunct="1">
              <a:spcAft>
                <a:spcPts val="0"/>
              </a:spcAft>
              <a:buFont typeface="Arial" charset="0"/>
              <a:buNone/>
              <a:defRPr/>
            </a:pPr>
            <a:r>
              <a:rPr lang="en-US" sz="1500" b="1" dirty="0" smtClean="0">
                <a:latin typeface="Arial" pitchFamily="34" charset="0"/>
                <a:cs typeface="Arial" pitchFamily="34" charset="0"/>
              </a:rPr>
              <a:t>B.	URAIAN  TUGAS</a:t>
            </a:r>
            <a:endParaRPr lang="en-US" sz="1500" dirty="0" smtClean="0">
              <a:latin typeface="Arial" pitchFamily="34" charset="0"/>
              <a:cs typeface="Arial" pitchFamily="34" charset="0"/>
            </a:endParaRPr>
          </a:p>
          <a:p>
            <a:pPr marL="628650" algn="just">
              <a:buAutoNum type="alphaLcPeriod"/>
              <a:defRPr/>
            </a:pPr>
            <a:r>
              <a:rPr lang="id-ID" sz="1500" dirty="0" smtClean="0">
                <a:latin typeface="Arial" pitchFamily="34" charset="0"/>
                <a:cs typeface="Arial" pitchFamily="34" charset="0"/>
              </a:rPr>
              <a:t>Menyusun rencana pelaksanaan tugas Bidang Pengendalian Penduduk Dan Keluarga Berencana ;</a:t>
            </a:r>
          </a:p>
          <a:p>
            <a:pPr marL="628650" algn="just">
              <a:buFont typeface="Arial" panose="020B0604020202020204" pitchFamily="34" charset="0"/>
              <a:buAutoNum type="alphaLcPeriod"/>
              <a:defRPr/>
            </a:pPr>
            <a:r>
              <a:rPr lang="id-ID" sz="1500" dirty="0" smtClean="0">
                <a:latin typeface="Arial" pitchFamily="34" charset="0"/>
                <a:cs typeface="Arial" pitchFamily="34" charset="0"/>
              </a:rPr>
              <a:t>Menyipakan bahan  dan dokumen pelasanaan tugas yang berkaitan dengan bidang pengendalian penduduk;</a:t>
            </a:r>
            <a:endParaRPr lang="id-ID" sz="1500" dirty="0">
              <a:latin typeface="Arial" pitchFamily="34" charset="0"/>
              <a:cs typeface="Arial" pitchFamily="34" charset="0"/>
            </a:endParaRPr>
          </a:p>
          <a:p>
            <a:pPr marL="628650" algn="just">
              <a:buAutoNum type="alphaLcPeriod"/>
              <a:defRPr/>
            </a:pPr>
            <a:r>
              <a:rPr lang="id-ID" sz="1500" dirty="0" smtClean="0">
                <a:latin typeface="Arial" pitchFamily="34" charset="0"/>
                <a:cs typeface="Arial" pitchFamily="34" charset="0"/>
              </a:rPr>
              <a:t>Merumuskan </a:t>
            </a:r>
            <a:r>
              <a:rPr lang="id-ID" sz="1500" dirty="0">
                <a:latin typeface="Arial" pitchFamily="34" charset="0"/>
                <a:cs typeface="Arial" pitchFamily="34" charset="0"/>
              </a:rPr>
              <a:t>kebijakan teknis daerah di bidang pengendalian penduduk, sistem informasi keluarga, penyuluhan, advokasi, dan pengerakan </a:t>
            </a:r>
            <a:r>
              <a:rPr lang="id-ID" sz="1500" dirty="0" smtClean="0">
                <a:latin typeface="Arial" pitchFamily="34" charset="0"/>
                <a:cs typeface="Arial" pitchFamily="34" charset="0"/>
              </a:rPr>
              <a:t>Bidang Pengendalian Penduduk Dan Keluarga Berencana </a:t>
            </a:r>
          </a:p>
          <a:p>
            <a:pPr marL="628650" algn="just">
              <a:buAutoNum type="alphaLcPeriod"/>
              <a:defRPr/>
            </a:pPr>
            <a:r>
              <a:rPr lang="id-ID" sz="1500" dirty="0" smtClean="0">
                <a:latin typeface="Arial" pitchFamily="34" charset="0"/>
                <a:cs typeface="Arial" pitchFamily="34" charset="0"/>
              </a:rPr>
              <a:t>Melaksanakan </a:t>
            </a:r>
            <a:r>
              <a:rPr lang="id-ID" sz="1500" dirty="0">
                <a:latin typeface="Arial" pitchFamily="34" charset="0"/>
                <a:cs typeface="Arial" pitchFamily="34" charset="0"/>
              </a:rPr>
              <a:t>kebijakan teknis daerah di bidang pengendalian penduduk sistem informasi keluarga, penyuluhan, advokasi, dan pengerakan </a:t>
            </a:r>
            <a:r>
              <a:rPr lang="id-ID" sz="1500" dirty="0" smtClean="0">
                <a:latin typeface="Arial" pitchFamily="34" charset="0"/>
                <a:cs typeface="Arial" pitchFamily="34" charset="0"/>
              </a:rPr>
              <a:t>Bidang Pengendalian Penduduk Dan Keluarga Berencana </a:t>
            </a:r>
          </a:p>
          <a:p>
            <a:pPr marL="628650" algn="just">
              <a:buFont typeface="Arial" panose="020B0604020202020204" pitchFamily="34" charset="0"/>
              <a:buAutoNum type="alphaLcPeriod"/>
              <a:defRPr/>
            </a:pPr>
            <a:r>
              <a:rPr lang="id-ID" sz="1500" dirty="0" smtClean="0">
                <a:latin typeface="Arial" pitchFamily="34" charset="0"/>
                <a:cs typeface="Arial" pitchFamily="34" charset="0"/>
              </a:rPr>
              <a:t>Melaksanakan norma, standar, prosedur, dan kriteria di bidang </a:t>
            </a:r>
            <a:r>
              <a:rPr lang="id-ID" sz="1500" dirty="0">
                <a:latin typeface="Arial" pitchFamily="34" charset="0"/>
                <a:cs typeface="Arial" pitchFamily="34" charset="0"/>
              </a:rPr>
              <a:t>pengendalian penduduk sistem informasi keluarga, penyuluhan, advokasi, dan pengerakan </a:t>
            </a:r>
            <a:r>
              <a:rPr lang="id-ID" sz="1500" dirty="0" smtClean="0">
                <a:latin typeface="Arial" pitchFamily="34" charset="0"/>
                <a:cs typeface="Arial" pitchFamily="34" charset="0"/>
              </a:rPr>
              <a:t>Bidang Pengendalian Penduduk Dan Keluarga Berencana </a:t>
            </a:r>
          </a:p>
          <a:p>
            <a:pPr marL="628650" algn="just">
              <a:buFont typeface="Arial" panose="020B0604020202020204" pitchFamily="34" charset="0"/>
              <a:buAutoNum type="alphaLcPeriod"/>
              <a:defRPr/>
            </a:pPr>
            <a:r>
              <a:rPr lang="id-ID" sz="1500" dirty="0" smtClean="0">
                <a:latin typeface="Arial" pitchFamily="34" charset="0"/>
                <a:cs typeface="Arial" pitchFamily="34" charset="0"/>
              </a:rPr>
              <a:t>Melaksanakan pemaduan dan sinkronisasi kebijakan pemerintah daerah dalam rangka pengendalian kuantitas penduduk;</a:t>
            </a:r>
          </a:p>
          <a:p>
            <a:pPr marL="628650" algn="just">
              <a:buFont typeface="Arial" panose="020B0604020202020204" pitchFamily="34" charset="0"/>
              <a:buAutoNum type="alphaLcPeriod"/>
              <a:defRPr/>
            </a:pPr>
            <a:r>
              <a:rPr lang="id-ID" sz="1500" dirty="0" smtClean="0">
                <a:latin typeface="Arial" pitchFamily="34" charset="0"/>
                <a:cs typeface="Arial" pitchFamily="34" charset="0"/>
              </a:rPr>
              <a:t>Melaksanakan pemetaaan perkiraan (parameter) pengendalian penduduk</a:t>
            </a:r>
          </a:p>
        </p:txBody>
      </p:sp>
    </p:spTree>
    <p:extLst>
      <p:ext uri="{BB962C8B-B14F-4D97-AF65-F5344CB8AC3E}">
        <p14:creationId xmlns:p14="http://schemas.microsoft.com/office/powerpoint/2010/main" val="41472193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marL="273050" indent="-273050" algn="just">
              <a:buNone/>
            </a:pPr>
            <a:r>
              <a:rPr lang="id-ID" sz="1600" dirty="0" smtClean="0">
                <a:latin typeface="Arial" pitchFamily="34" charset="0"/>
                <a:cs typeface="Arial" pitchFamily="34" charset="0"/>
              </a:rPr>
              <a:t>h. Melaksanakan </a:t>
            </a:r>
            <a:r>
              <a:rPr lang="id-ID" sz="1600" dirty="0">
                <a:latin typeface="Arial" pitchFamily="34" charset="0"/>
                <a:cs typeface="Arial" pitchFamily="34" charset="0"/>
              </a:rPr>
              <a:t>pemantauan dan evaluasi dibidang penyuluhan, advokasi, KIE dan penggerakan di </a:t>
            </a:r>
            <a:r>
              <a:rPr lang="id-ID" sz="1600" dirty="0" smtClean="0">
                <a:latin typeface="Arial" pitchFamily="34" charset="0"/>
                <a:cs typeface="Arial" pitchFamily="34" charset="0"/>
              </a:rPr>
              <a:t>Bidang Pengendalian Penduduk dan Keluarga Berencana</a:t>
            </a:r>
            <a:endParaRPr lang="id-ID" sz="1500" dirty="0" smtClean="0">
              <a:latin typeface="Arial" panose="020B0604020202020204" pitchFamily="34" charset="0"/>
              <a:cs typeface="Arial" pitchFamily="34" charset="0"/>
            </a:endParaRPr>
          </a:p>
          <a:p>
            <a:pPr marL="273050" indent="-273050" algn="just">
              <a:buNone/>
            </a:pPr>
            <a:r>
              <a:rPr lang="id-ID" sz="1500" dirty="0" smtClean="0">
                <a:latin typeface="Arial" panose="020B0604020202020204" pitchFamily="34" charset="0"/>
                <a:cs typeface="Arial" pitchFamily="34" charset="0"/>
              </a:rPr>
              <a:t>i. 	Melaksanakan </a:t>
            </a:r>
            <a:r>
              <a:rPr lang="id-ID" sz="1500" dirty="0">
                <a:latin typeface="Arial" panose="020B0604020202020204" pitchFamily="34" charset="0"/>
                <a:cs typeface="Arial" pitchFamily="34" charset="0"/>
              </a:rPr>
              <a:t>pemberdayaan dan meningkatkan peran serta organisasi kemasyarakatan di tingkat provinsi di Bidang Pengendalian Penduduk </a:t>
            </a:r>
            <a:r>
              <a:rPr lang="id-ID" sz="1500" dirty="0" smtClean="0">
                <a:latin typeface="Arial" panose="020B0604020202020204" pitchFamily="34" charset="0"/>
                <a:cs typeface="Arial" pitchFamily="34" charset="0"/>
              </a:rPr>
              <a:t>dan </a:t>
            </a:r>
            <a:r>
              <a:rPr lang="id-ID" sz="1500" dirty="0">
                <a:latin typeface="Arial" panose="020B0604020202020204" pitchFamily="34" charset="0"/>
                <a:cs typeface="Arial" pitchFamily="34" charset="0"/>
              </a:rPr>
              <a:t>Keluarga Berencana </a:t>
            </a:r>
            <a:r>
              <a:rPr lang="id-ID" sz="1500" dirty="0" smtClean="0">
                <a:latin typeface="Arial" pitchFamily="34" charset="0"/>
                <a:cs typeface="Arial" pitchFamily="34" charset="0"/>
              </a:rPr>
              <a:t>;</a:t>
            </a:r>
          </a:p>
          <a:p>
            <a:pPr marL="273050" indent="-273050" algn="just">
              <a:buNone/>
            </a:pPr>
            <a:r>
              <a:rPr lang="id-ID" sz="1500" dirty="0" smtClean="0">
                <a:latin typeface="Arial" pitchFamily="34" charset="0"/>
                <a:cs typeface="Arial" pitchFamily="34" charset="0"/>
              </a:rPr>
              <a:t>j. 	Melaksanakan pemantauan dan evaluasi di bidang </a:t>
            </a:r>
            <a:r>
              <a:rPr lang="id-ID" sz="1500" dirty="0">
                <a:latin typeface="Arial" pitchFamily="34" charset="0"/>
                <a:cs typeface="Arial" pitchFamily="34" charset="0"/>
              </a:rPr>
              <a:t>pengendalian penduduk, sistem informasi keluarga, penyuluhan, advokasi, dan pengerakan </a:t>
            </a:r>
            <a:r>
              <a:rPr lang="id-ID" sz="1500" dirty="0" smtClean="0">
                <a:latin typeface="Arial" panose="020B0604020202020204" pitchFamily="34" charset="0"/>
                <a:cs typeface="Arial" panose="020B0604020202020204" pitchFamily="34" charset="0"/>
              </a:rPr>
              <a:t>Bidang Pengendalian Penduduk dan Keluarga Berencana </a:t>
            </a:r>
          </a:p>
          <a:p>
            <a:pPr marL="273050" indent="-273050" algn="just">
              <a:buNone/>
            </a:pPr>
            <a:r>
              <a:rPr lang="id-ID" sz="1500" dirty="0" smtClean="0">
                <a:latin typeface="Arial" panose="020B0604020202020204" pitchFamily="34" charset="0"/>
                <a:cs typeface="Arial" panose="020B0604020202020204" pitchFamily="34" charset="0"/>
              </a:rPr>
              <a:t>k. 	Memberikan bimbingan teknis dan memfasilitasi di bidang </a:t>
            </a:r>
            <a:r>
              <a:rPr lang="id-ID" sz="1500" dirty="0">
                <a:latin typeface="Arial" pitchFamily="34" charset="0"/>
                <a:cs typeface="Arial" pitchFamily="34" charset="0"/>
              </a:rPr>
              <a:t>pengendalian penduduk, sistem informasi keluarga, penyuluhan, advokasi, dan pengerakan </a:t>
            </a:r>
            <a:r>
              <a:rPr lang="id-ID" sz="1500" dirty="0" smtClean="0">
                <a:latin typeface="Arial" panose="020B0604020202020204" pitchFamily="34" charset="0"/>
                <a:cs typeface="Arial" panose="020B0604020202020204" pitchFamily="34" charset="0"/>
              </a:rPr>
              <a:t>Bidang Pengendalian Penduduk dan Keluarga Berencana </a:t>
            </a:r>
          </a:p>
          <a:p>
            <a:pPr marL="273050" indent="-273050" algn="just">
              <a:buNone/>
            </a:pPr>
            <a:r>
              <a:rPr lang="id-ID" sz="1500" dirty="0" smtClean="0">
                <a:latin typeface="Arial" panose="020B0604020202020204" pitchFamily="34" charset="0"/>
                <a:cs typeface="Arial" panose="020B0604020202020204" pitchFamily="34" charset="0"/>
              </a:rPr>
              <a:t>l. 	Mengikuti rapat teknis di bidang </a:t>
            </a:r>
            <a:r>
              <a:rPr lang="id-ID" sz="1500" dirty="0">
                <a:latin typeface="Arial" pitchFamily="34" charset="0"/>
                <a:cs typeface="Arial" pitchFamily="34" charset="0"/>
              </a:rPr>
              <a:t>pengendalian penduduk, sistem informasi keluarga, penyuluhan, advokasi, dan </a:t>
            </a:r>
            <a:r>
              <a:rPr lang="id-ID" sz="1500" dirty="0" smtClean="0">
                <a:latin typeface="Arial" pitchFamily="34" charset="0"/>
                <a:cs typeface="Arial" pitchFamily="34" charset="0"/>
              </a:rPr>
              <a:t>pengerakan</a:t>
            </a:r>
          </a:p>
          <a:p>
            <a:pPr marL="273050" indent="-273050" algn="just">
              <a:buNone/>
            </a:pPr>
            <a:r>
              <a:rPr lang="id-ID" sz="1500" dirty="0" smtClean="0">
                <a:latin typeface="Arial" pitchFamily="34" charset="0"/>
                <a:cs typeface="Arial" pitchFamily="34" charset="0"/>
              </a:rPr>
              <a:t>m. Mengevaluasi pelaksanaan tugas bidang </a:t>
            </a:r>
            <a:r>
              <a:rPr lang="id-ID" sz="1500" dirty="0">
                <a:latin typeface="Arial" pitchFamily="34" charset="0"/>
                <a:cs typeface="Arial" pitchFamily="34" charset="0"/>
              </a:rPr>
              <a:t>pengendalian penduduk, sistem informasi keluarga, penyuluhan, advokasi, dan </a:t>
            </a:r>
            <a:r>
              <a:rPr lang="id-ID" sz="1500" dirty="0" smtClean="0">
                <a:latin typeface="Arial" pitchFamily="34" charset="0"/>
                <a:cs typeface="Arial" pitchFamily="34" charset="0"/>
              </a:rPr>
              <a:t>pengerakan</a:t>
            </a:r>
          </a:p>
          <a:p>
            <a:pPr marL="273050" indent="-273050" algn="just">
              <a:buNone/>
            </a:pPr>
            <a:r>
              <a:rPr lang="id-ID" sz="1500" dirty="0" smtClean="0">
                <a:latin typeface="Arial" pitchFamily="34" charset="0"/>
                <a:cs typeface="Arial" pitchFamily="34" charset="0"/>
              </a:rPr>
              <a:t>n. 	Menyusun laporan pelaksanaan tugas bidang pengendalian </a:t>
            </a:r>
            <a:r>
              <a:rPr lang="id-ID" sz="1500" dirty="0">
                <a:latin typeface="Arial" pitchFamily="34" charset="0"/>
                <a:cs typeface="Arial" pitchFamily="34" charset="0"/>
              </a:rPr>
              <a:t>penduduk, sistem informasi keluarga, penyuluhan, advokasi, dan </a:t>
            </a:r>
            <a:r>
              <a:rPr lang="id-ID" sz="1500" dirty="0" smtClean="0">
                <a:latin typeface="Arial" pitchFamily="34" charset="0"/>
                <a:cs typeface="Arial" pitchFamily="34" charset="0"/>
              </a:rPr>
              <a:t>pengerakan</a:t>
            </a:r>
          </a:p>
          <a:p>
            <a:pPr marL="273050" indent="-273050" algn="just">
              <a:buNone/>
            </a:pPr>
            <a:r>
              <a:rPr lang="id-ID" sz="1500" dirty="0" smtClean="0">
                <a:latin typeface="Arial" pitchFamily="34" charset="0"/>
                <a:cs typeface="Arial" pitchFamily="34" charset="0"/>
              </a:rPr>
              <a:t>o. 	Melaksanakan tugas lain yang dberikan atasan.</a:t>
            </a:r>
            <a:endParaRPr lang="id-ID" sz="1500" dirty="0">
              <a:latin typeface="Arial" pitchFamily="34" charset="0"/>
              <a:cs typeface="Arial" pitchFamily="34" charset="0"/>
            </a:endParaRPr>
          </a:p>
          <a:p>
            <a:pPr marL="0" indent="0">
              <a:buNone/>
            </a:pPr>
            <a:endParaRPr lang="id-ID" dirty="0"/>
          </a:p>
        </p:txBody>
      </p:sp>
    </p:spTree>
    <p:extLst>
      <p:ext uri="{BB962C8B-B14F-4D97-AF65-F5344CB8AC3E}">
        <p14:creationId xmlns:p14="http://schemas.microsoft.com/office/powerpoint/2010/main" val="6606978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3"/>
          </a:xfrm>
        </p:spPr>
        <p:txBody>
          <a:bodyPr rtlCol="0">
            <a:normAutofit fontScale="90000"/>
          </a:bodyPr>
          <a:lstStyle/>
          <a:p>
            <a:pPr eaLnBrk="1" fontAlgn="auto" hangingPunct="1">
              <a:spcAft>
                <a:spcPts val="0"/>
              </a:spcAft>
              <a:defRPr/>
            </a:pPr>
            <a:r>
              <a:rPr lang="en-US" sz="1800" b="1" dirty="0" smtClean="0">
                <a:latin typeface="Arial" pitchFamily="34" charset="0"/>
                <a:cs typeface="Arial" pitchFamily="34" charset="0"/>
              </a:rPr>
              <a:t/>
            </a:r>
            <a:br>
              <a:rPr lang="en-US" sz="1800" b="1" dirty="0" smtClean="0">
                <a:latin typeface="Arial" pitchFamily="34" charset="0"/>
                <a:cs typeface="Arial" pitchFamily="34" charset="0"/>
              </a:rPr>
            </a:br>
            <a:r>
              <a:rPr lang="en-US" sz="1800" b="1" dirty="0" smtClean="0">
                <a:latin typeface="Arial" pitchFamily="34" charset="0"/>
                <a:cs typeface="Arial" pitchFamily="34" charset="0"/>
              </a:rPr>
              <a:t/>
            </a:r>
            <a:br>
              <a:rPr lang="en-US" sz="1800" b="1" dirty="0" smtClean="0">
                <a:latin typeface="Arial" pitchFamily="34" charset="0"/>
                <a:cs typeface="Arial" pitchFamily="34" charset="0"/>
              </a:rPr>
            </a:br>
            <a:r>
              <a:rPr lang="en-US" sz="1800" b="1" dirty="0" smtClean="0">
                <a:latin typeface="Arial" pitchFamily="34" charset="0"/>
                <a:cs typeface="Arial" pitchFamily="34" charset="0"/>
              </a:rPr>
              <a:t>TUPOKSI  BIDAN</a:t>
            </a:r>
            <a:r>
              <a:rPr lang="id-ID" sz="1800" b="1" dirty="0" smtClean="0">
                <a:latin typeface="Arial" pitchFamily="34" charset="0"/>
                <a:cs typeface="Arial" pitchFamily="34" charset="0"/>
              </a:rPr>
              <a:t>G PENGENDALIAN PENDUDUK DAN KELUARGA BERENCANA</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endParaRPr lang="en-US" sz="1600" dirty="0">
              <a:latin typeface="Times New Roman" pitchFamily="18" charset="0"/>
              <a:cs typeface="Times New Roman" pitchFamily="18" charset="0"/>
            </a:endParaRPr>
          </a:p>
        </p:txBody>
      </p:sp>
      <p:sp>
        <p:nvSpPr>
          <p:cNvPr id="3" name="Content Placeholder 2"/>
          <p:cNvSpPr>
            <a:spLocks noGrp="1"/>
          </p:cNvSpPr>
          <p:nvPr>
            <p:ph idx="1"/>
          </p:nvPr>
        </p:nvSpPr>
        <p:spPr>
          <a:xfrm>
            <a:off x="0" y="457200"/>
            <a:ext cx="9144000" cy="6400800"/>
          </a:xfrm>
        </p:spPr>
        <p:txBody>
          <a:bodyPr rtlCol="0">
            <a:noAutofit/>
          </a:bodyPr>
          <a:lstStyle/>
          <a:p>
            <a:pPr algn="ctr" eaLnBrk="1" fontAlgn="auto" hangingPunct="1">
              <a:spcAft>
                <a:spcPts val="0"/>
              </a:spcAft>
              <a:buFont typeface="Arial" pitchFamily="34" charset="0"/>
              <a:buNone/>
              <a:defRPr/>
            </a:pPr>
            <a:endParaRPr lang="id-ID" sz="1500" b="1" dirty="0" smtClean="0">
              <a:latin typeface="Arial" pitchFamily="34" charset="0"/>
              <a:cs typeface="Arial" pitchFamily="34" charset="0"/>
            </a:endParaRPr>
          </a:p>
          <a:p>
            <a:pPr algn="ctr">
              <a:buNone/>
              <a:defRPr/>
            </a:pPr>
            <a:r>
              <a:rPr lang="en-US" sz="1500" b="1" dirty="0" smtClean="0">
                <a:latin typeface="Arial" pitchFamily="34" charset="0"/>
                <a:cs typeface="Arial" pitchFamily="34" charset="0"/>
              </a:rPr>
              <a:t>KEPALA  </a:t>
            </a:r>
            <a:r>
              <a:rPr lang="id-ID" sz="1500" b="1" dirty="0" smtClean="0">
                <a:latin typeface="Arial" pitchFamily="34" charset="0"/>
                <a:cs typeface="Arial" pitchFamily="34" charset="0"/>
              </a:rPr>
              <a:t>SEKSI  PENGENDALIAN PENDUDUK, ADVOKASI, KOMUNIKASI,</a:t>
            </a:r>
          </a:p>
          <a:p>
            <a:pPr algn="ctr">
              <a:buNone/>
              <a:defRPr/>
            </a:pPr>
            <a:r>
              <a:rPr lang="id-ID" sz="1500" b="1" dirty="0" smtClean="0">
                <a:latin typeface="Arial" pitchFamily="34" charset="0"/>
                <a:cs typeface="Arial" pitchFamily="34" charset="0"/>
              </a:rPr>
              <a:t>INFORMASI, EDUKASI DAN PENGGERAKAN</a:t>
            </a:r>
            <a:endParaRPr lang="en-US" sz="1500" b="1" dirty="0" smtClean="0">
              <a:latin typeface="Arial" pitchFamily="34" charset="0"/>
              <a:cs typeface="Arial" pitchFamily="34" charset="0"/>
            </a:endParaRPr>
          </a:p>
          <a:p>
            <a:pPr eaLnBrk="1" fontAlgn="auto" hangingPunct="1">
              <a:spcAft>
                <a:spcPts val="0"/>
              </a:spcAft>
              <a:buFont typeface="Arial" charset="0"/>
              <a:buAutoNum type="alphaUcPeriod"/>
              <a:defRPr/>
            </a:pPr>
            <a:r>
              <a:rPr lang="en-US" sz="1500" b="1" dirty="0" smtClean="0">
                <a:latin typeface="Arial" pitchFamily="34" charset="0"/>
                <a:cs typeface="Arial" pitchFamily="34" charset="0"/>
              </a:rPr>
              <a:t>TUGAS  POKOK</a:t>
            </a:r>
          </a:p>
          <a:p>
            <a:pPr algn="just">
              <a:buNone/>
              <a:defRPr/>
            </a:pPr>
            <a:r>
              <a:rPr lang="en-US" sz="1500" b="1" dirty="0" smtClean="0">
                <a:latin typeface="Arial" pitchFamily="34" charset="0"/>
                <a:cs typeface="Arial" pitchFamily="34" charset="0"/>
              </a:rPr>
              <a:t>	</a:t>
            </a:r>
            <a:r>
              <a:rPr lang="id-ID" sz="1500" dirty="0" smtClean="0">
                <a:latin typeface="Arial" pitchFamily="34" charset="0"/>
                <a:cs typeface="Arial" pitchFamily="34" charset="0"/>
              </a:rPr>
              <a:t>Melaksanakan kebijakan, koordinasi, fasilitasi, sosialisasi, dan distribusi bahan pembinaan, pembimbingan dan pelaksanaan kebijakan  teknis, norma, standar, prosedur, dan kriteria serta evaluasi pada bidang advokasi, komunikasi, informasi, edukasi serta hubungan antar lembaga dan pembinaan.</a:t>
            </a:r>
            <a:endParaRPr lang="en-US" sz="1500" dirty="0" smtClean="0">
              <a:latin typeface="Arial" pitchFamily="34" charset="0"/>
              <a:cs typeface="Arial" pitchFamily="34" charset="0"/>
            </a:endParaRPr>
          </a:p>
          <a:p>
            <a:pPr algn="just" eaLnBrk="1" fontAlgn="auto" hangingPunct="1">
              <a:spcAft>
                <a:spcPts val="0"/>
              </a:spcAft>
              <a:buFont typeface="Arial" charset="0"/>
              <a:buNone/>
              <a:defRPr/>
            </a:pPr>
            <a:r>
              <a:rPr lang="en-US" sz="1500" b="1" dirty="0" smtClean="0">
                <a:latin typeface="Arial" pitchFamily="34" charset="0"/>
                <a:cs typeface="Arial" pitchFamily="34" charset="0"/>
              </a:rPr>
              <a:t>B.	URAIAN  TUGAS</a:t>
            </a:r>
            <a:endParaRPr lang="en-US" sz="1500" dirty="0" smtClean="0">
              <a:latin typeface="Arial" pitchFamily="34" charset="0"/>
              <a:cs typeface="Arial" pitchFamily="34" charset="0"/>
            </a:endParaRPr>
          </a:p>
          <a:p>
            <a:pPr marL="628650" algn="just">
              <a:buAutoNum type="alphaLcPeriod"/>
              <a:defRPr/>
            </a:pPr>
            <a:r>
              <a:rPr lang="id-ID" sz="1500" dirty="0" smtClean="0">
                <a:latin typeface="Arial" pitchFamily="34" charset="0"/>
                <a:cs typeface="Arial" pitchFamily="34" charset="0"/>
              </a:rPr>
              <a:t>Menyusun rencana pelaksanaan </a:t>
            </a:r>
            <a:r>
              <a:rPr lang="id-ID" sz="1500" dirty="0">
                <a:latin typeface="Arial" pitchFamily="34" charset="0"/>
                <a:cs typeface="Arial" pitchFamily="34" charset="0"/>
              </a:rPr>
              <a:t>tugas seksi advokasi, komunikasi, informasi, </a:t>
            </a:r>
            <a:r>
              <a:rPr lang="id-ID" sz="1500" dirty="0" smtClean="0">
                <a:latin typeface="Arial" pitchFamily="34" charset="0"/>
                <a:cs typeface="Arial" pitchFamily="34" charset="0"/>
              </a:rPr>
              <a:t>edukasi dan penggerakan ;</a:t>
            </a:r>
          </a:p>
          <a:p>
            <a:pPr marL="628650" algn="just">
              <a:buFont typeface="Arial" panose="020B0604020202020204" pitchFamily="34" charset="0"/>
              <a:buAutoNum type="alphaLcPeriod"/>
              <a:defRPr/>
            </a:pPr>
            <a:r>
              <a:rPr lang="id-ID" sz="1500" dirty="0" smtClean="0">
                <a:latin typeface="Arial" pitchFamily="34" charset="0"/>
                <a:cs typeface="Arial" pitchFamily="34" charset="0"/>
              </a:rPr>
              <a:t>Menyipakan bahan –bahan data  </a:t>
            </a:r>
            <a:r>
              <a:rPr lang="id-ID" sz="1500" dirty="0">
                <a:latin typeface="Arial" pitchFamily="34" charset="0"/>
                <a:cs typeface="Arial" pitchFamily="34" charset="0"/>
              </a:rPr>
              <a:t>pelasanaan tugas seksi advokasi, komunikasi, informasi, edukasi dan penggerakan ;</a:t>
            </a:r>
          </a:p>
          <a:p>
            <a:pPr marL="628650" algn="just">
              <a:buAutoNum type="alphaLcPeriod"/>
              <a:defRPr/>
            </a:pPr>
            <a:r>
              <a:rPr lang="id-ID" sz="1500" dirty="0" smtClean="0">
                <a:latin typeface="Arial" pitchFamily="34" charset="0"/>
                <a:cs typeface="Arial" pitchFamily="34" charset="0"/>
              </a:rPr>
              <a:t>Merumuskan </a:t>
            </a:r>
            <a:r>
              <a:rPr lang="id-ID" sz="1500" dirty="0">
                <a:latin typeface="Arial" pitchFamily="34" charset="0"/>
                <a:cs typeface="Arial" pitchFamily="34" charset="0"/>
              </a:rPr>
              <a:t>kebijakan teknis daerah di bidang pengendalian penduduk, sistem informasi keluarga, penyuluhan, advokasi, dan pengerakan bidang pengendalian penduduk dan keluarga berencana </a:t>
            </a:r>
            <a:endParaRPr lang="id-ID" sz="1500" dirty="0" smtClean="0">
              <a:latin typeface="Arial" pitchFamily="34" charset="0"/>
              <a:cs typeface="Arial" pitchFamily="34" charset="0"/>
            </a:endParaRPr>
          </a:p>
          <a:p>
            <a:pPr marL="628650" algn="just">
              <a:buAutoNum type="alphaLcPeriod"/>
              <a:defRPr/>
            </a:pPr>
            <a:r>
              <a:rPr lang="id-ID" sz="1500" dirty="0">
                <a:latin typeface="Arial" pitchFamily="34" charset="0"/>
                <a:cs typeface="Arial" pitchFamily="34" charset="0"/>
              </a:rPr>
              <a:t>Melaksanakan kebijakan teknis daerah di bidang pengendalian penduduk sistem informasi keluarga, penyuluhan, advokasi, dan pengerakan bidang pengendalian penduduk dan keluarga berencana </a:t>
            </a:r>
            <a:endParaRPr lang="id-ID" sz="1500" dirty="0" smtClean="0">
              <a:latin typeface="Arial" pitchFamily="34" charset="0"/>
              <a:cs typeface="Arial" pitchFamily="34" charset="0"/>
            </a:endParaRPr>
          </a:p>
          <a:p>
            <a:pPr marL="628650" algn="just">
              <a:buAutoNum type="alphaLcPeriod"/>
              <a:defRPr/>
            </a:pPr>
            <a:r>
              <a:rPr lang="id-ID" sz="1500" dirty="0" smtClean="0">
                <a:latin typeface="Arial" pitchFamily="34" charset="0"/>
                <a:cs typeface="Arial" pitchFamily="34" charset="0"/>
              </a:rPr>
              <a:t>Penggerakan di bidang pengendalian penduduk dan keluarga berencana;</a:t>
            </a:r>
          </a:p>
        </p:txBody>
      </p:sp>
    </p:spTree>
    <p:extLst>
      <p:ext uri="{BB962C8B-B14F-4D97-AF65-F5344CB8AC3E}">
        <p14:creationId xmlns:p14="http://schemas.microsoft.com/office/powerpoint/2010/main" val="33021225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pPr marL="273050" indent="-273050" algn="just">
              <a:buNone/>
            </a:pPr>
            <a:r>
              <a:rPr lang="id-ID" sz="1500" dirty="0" smtClean="0">
                <a:latin typeface="Arial" pitchFamily="34" charset="0"/>
                <a:cs typeface="Arial" pitchFamily="34" charset="0"/>
              </a:rPr>
              <a:t>f. 	Melaksanakan </a:t>
            </a:r>
            <a:r>
              <a:rPr lang="id-ID" sz="1500" dirty="0">
                <a:latin typeface="Arial" pitchFamily="34" charset="0"/>
                <a:cs typeface="Arial" pitchFamily="34" charset="0"/>
              </a:rPr>
              <a:t>pemberdayaan dan meningkatkan peran serta organisasi kemasyarakatan kabupaten/kota di bidang pengendalian penduduk dan keluarga berencana; </a:t>
            </a:r>
            <a:endParaRPr lang="id-ID" sz="1500" dirty="0" smtClean="0">
              <a:latin typeface="Arial" panose="020B0604020202020204" pitchFamily="34" charset="0"/>
              <a:cs typeface="Arial" pitchFamily="34" charset="0"/>
            </a:endParaRPr>
          </a:p>
          <a:p>
            <a:pPr marL="273050" indent="-273050" algn="just">
              <a:buNone/>
            </a:pPr>
            <a:r>
              <a:rPr lang="id-ID" sz="1500" dirty="0" smtClean="0">
                <a:latin typeface="Arial" panose="020B0604020202020204" pitchFamily="34" charset="0"/>
                <a:cs typeface="Arial" pitchFamily="34" charset="0"/>
              </a:rPr>
              <a:t>g. Melaksanakan  </a:t>
            </a:r>
            <a:r>
              <a:rPr lang="id-ID" sz="1500" dirty="0">
                <a:latin typeface="Arial" panose="020B0604020202020204" pitchFamily="34" charset="0"/>
                <a:cs typeface="Arial" pitchFamily="34" charset="0"/>
              </a:rPr>
              <a:t>pendayagunaan tenaga petugas keluarga berencana dan petugas lapangan keluarga berencana</a:t>
            </a:r>
            <a:r>
              <a:rPr lang="id-ID" sz="1500" dirty="0" smtClean="0">
                <a:latin typeface="Arial" pitchFamily="34" charset="0"/>
                <a:cs typeface="Arial" pitchFamily="34" charset="0"/>
              </a:rPr>
              <a:t>;</a:t>
            </a:r>
          </a:p>
          <a:p>
            <a:pPr marL="273050" indent="-273050" algn="just">
              <a:buNone/>
            </a:pPr>
            <a:r>
              <a:rPr lang="id-ID" sz="1500" dirty="0" smtClean="0">
                <a:latin typeface="Arial" pitchFamily="34" charset="0"/>
                <a:cs typeface="Arial" pitchFamily="34" charset="0"/>
              </a:rPr>
              <a:t>h. Memberikan bimbingan teknis dan memfasilitasi dibidang penyuluhan, advokais, KIE dan penggerakan </a:t>
            </a:r>
            <a:r>
              <a:rPr lang="id-ID" sz="1500" dirty="0">
                <a:latin typeface="Arial" pitchFamily="34" charset="0"/>
                <a:cs typeface="Arial" pitchFamily="34" charset="0"/>
              </a:rPr>
              <a:t>di </a:t>
            </a:r>
            <a:r>
              <a:rPr lang="id-ID" sz="1500" dirty="0" smtClean="0">
                <a:latin typeface="Arial" pitchFamily="34" charset="0"/>
                <a:cs typeface="Arial" pitchFamily="34" charset="0"/>
              </a:rPr>
              <a:t>Bidang Pengendalian Penduduk dan Keluarga Berencana</a:t>
            </a:r>
          </a:p>
          <a:p>
            <a:pPr marL="273050" indent="-273050" algn="just">
              <a:buNone/>
            </a:pPr>
            <a:r>
              <a:rPr lang="id-ID" sz="1500" dirty="0" smtClean="0">
                <a:latin typeface="Arial" pitchFamily="34" charset="0"/>
                <a:cs typeface="Arial" pitchFamily="34" charset="0"/>
              </a:rPr>
              <a:t>i.	Mengikuti rapat teknis dibidang </a:t>
            </a:r>
            <a:r>
              <a:rPr lang="id-ID" sz="1500" dirty="0">
                <a:latin typeface="Arial" panose="020B0604020202020204" pitchFamily="34" charset="0"/>
                <a:cs typeface="Arial" panose="020B0604020202020204" pitchFamily="34" charset="0"/>
              </a:rPr>
              <a:t>penyuluhan, </a:t>
            </a:r>
            <a:r>
              <a:rPr lang="id-ID" sz="1500" dirty="0" smtClean="0">
                <a:latin typeface="Arial" panose="020B0604020202020204" pitchFamily="34" charset="0"/>
                <a:cs typeface="Arial" panose="020B0604020202020204" pitchFamily="34" charset="0"/>
              </a:rPr>
              <a:t>advokasi, </a:t>
            </a:r>
            <a:r>
              <a:rPr lang="id-ID" sz="1500" dirty="0">
                <a:latin typeface="Arial" panose="020B0604020202020204" pitchFamily="34" charset="0"/>
                <a:cs typeface="Arial" panose="020B0604020202020204" pitchFamily="34" charset="0"/>
              </a:rPr>
              <a:t>Kie dan </a:t>
            </a:r>
            <a:r>
              <a:rPr lang="id-ID" sz="1500" dirty="0" smtClean="0">
                <a:latin typeface="Arial" panose="020B0604020202020204" pitchFamily="34" charset="0"/>
                <a:cs typeface="Arial" panose="020B0604020202020204" pitchFamily="34" charset="0"/>
              </a:rPr>
              <a:t>penggerakan</a:t>
            </a:r>
          </a:p>
          <a:p>
            <a:pPr marL="273050" indent="-273050" algn="just">
              <a:buNone/>
            </a:pPr>
            <a:r>
              <a:rPr lang="id-ID" sz="1500" dirty="0" smtClean="0">
                <a:latin typeface="Arial" panose="020B0604020202020204" pitchFamily="34" charset="0"/>
                <a:cs typeface="Arial" panose="020B0604020202020204" pitchFamily="34" charset="0"/>
              </a:rPr>
              <a:t>j. Mengevaluasi pelaksanaan tugas Seksi Pengendalian Penduduk, Advokasi, KIE dan Penggerakan.</a:t>
            </a:r>
          </a:p>
          <a:p>
            <a:pPr marL="273050" indent="-273050" algn="just">
              <a:buNone/>
            </a:pPr>
            <a:r>
              <a:rPr lang="id-ID" sz="1500" dirty="0" smtClean="0">
                <a:latin typeface="Arial" panose="020B0604020202020204" pitchFamily="34" charset="0"/>
                <a:cs typeface="Arial" panose="020B0604020202020204" pitchFamily="34" charset="0"/>
              </a:rPr>
              <a:t>k. Melakaksanakan tugas lain yang diberikan atasan.</a:t>
            </a:r>
            <a:endParaRPr lang="id-ID" sz="1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44351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3"/>
          </a:xfrm>
        </p:spPr>
        <p:txBody>
          <a:bodyPr rtlCol="0">
            <a:normAutofit fontScale="90000"/>
          </a:bodyPr>
          <a:lstStyle/>
          <a:p>
            <a:pPr eaLnBrk="1" fontAlgn="auto" hangingPunct="1">
              <a:spcAft>
                <a:spcPts val="0"/>
              </a:spcAft>
              <a:defRPr/>
            </a:pPr>
            <a:r>
              <a:rPr lang="en-US" sz="1800" b="1" dirty="0" smtClean="0">
                <a:latin typeface="Arial" pitchFamily="34" charset="0"/>
                <a:cs typeface="Arial" pitchFamily="34" charset="0"/>
              </a:rPr>
              <a:t/>
            </a:r>
            <a:br>
              <a:rPr lang="en-US" sz="1800" b="1" dirty="0" smtClean="0">
                <a:latin typeface="Arial" pitchFamily="34" charset="0"/>
                <a:cs typeface="Arial" pitchFamily="34" charset="0"/>
              </a:rPr>
            </a:br>
            <a:r>
              <a:rPr lang="en-US" sz="1800" b="1" dirty="0" smtClean="0">
                <a:latin typeface="Arial" pitchFamily="34" charset="0"/>
                <a:cs typeface="Arial" pitchFamily="34" charset="0"/>
              </a:rPr>
              <a:t/>
            </a:r>
            <a:br>
              <a:rPr lang="en-US" sz="1800" b="1" dirty="0" smtClean="0">
                <a:latin typeface="Arial" pitchFamily="34" charset="0"/>
                <a:cs typeface="Arial" pitchFamily="34" charset="0"/>
              </a:rPr>
            </a:br>
            <a:r>
              <a:rPr lang="en-US" sz="1800" b="1" dirty="0" smtClean="0">
                <a:latin typeface="Arial" pitchFamily="34" charset="0"/>
                <a:cs typeface="Arial" pitchFamily="34" charset="0"/>
              </a:rPr>
              <a:t>TUPOKSI  BIDAN</a:t>
            </a:r>
            <a:r>
              <a:rPr lang="id-ID" sz="1800" b="1" dirty="0" smtClean="0">
                <a:latin typeface="Arial" pitchFamily="34" charset="0"/>
                <a:cs typeface="Arial" pitchFamily="34" charset="0"/>
              </a:rPr>
              <a:t>G PENGENDALIAN PENDUDUK DAN KELUARGA BERENCANA</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endParaRPr lang="en-US" sz="1600" dirty="0">
              <a:latin typeface="Times New Roman" pitchFamily="18" charset="0"/>
              <a:cs typeface="Times New Roman" pitchFamily="18" charset="0"/>
            </a:endParaRPr>
          </a:p>
        </p:txBody>
      </p:sp>
      <p:sp>
        <p:nvSpPr>
          <p:cNvPr id="3" name="Content Placeholder 2"/>
          <p:cNvSpPr>
            <a:spLocks noGrp="1"/>
          </p:cNvSpPr>
          <p:nvPr>
            <p:ph idx="1"/>
          </p:nvPr>
        </p:nvSpPr>
        <p:spPr>
          <a:xfrm>
            <a:off x="0" y="457200"/>
            <a:ext cx="9144000" cy="6400800"/>
          </a:xfrm>
        </p:spPr>
        <p:txBody>
          <a:bodyPr rtlCol="0">
            <a:noAutofit/>
          </a:bodyPr>
          <a:lstStyle/>
          <a:p>
            <a:pPr algn="ctr" eaLnBrk="1" fontAlgn="auto" hangingPunct="1">
              <a:spcAft>
                <a:spcPts val="0"/>
              </a:spcAft>
              <a:buFont typeface="Arial" pitchFamily="34" charset="0"/>
              <a:buNone/>
              <a:defRPr/>
            </a:pPr>
            <a:endParaRPr lang="id-ID" sz="1500" b="1" dirty="0" smtClean="0">
              <a:latin typeface="Arial" pitchFamily="34" charset="0"/>
              <a:cs typeface="Arial" pitchFamily="34" charset="0"/>
            </a:endParaRPr>
          </a:p>
          <a:p>
            <a:pPr algn="ctr">
              <a:buNone/>
              <a:defRPr/>
            </a:pPr>
            <a:r>
              <a:rPr lang="en-US" sz="1500" b="1" dirty="0" smtClean="0">
                <a:latin typeface="Arial" pitchFamily="34" charset="0"/>
                <a:cs typeface="Arial" pitchFamily="34" charset="0"/>
              </a:rPr>
              <a:t>KEPALA  </a:t>
            </a:r>
            <a:r>
              <a:rPr lang="id-ID" sz="1500" b="1" dirty="0" smtClean="0">
                <a:latin typeface="Arial" pitchFamily="34" charset="0"/>
                <a:cs typeface="Arial" pitchFamily="34" charset="0"/>
              </a:rPr>
              <a:t>SEKSI  KELUARGA BERENCANA</a:t>
            </a:r>
            <a:endParaRPr lang="en-US" sz="1500" b="1" dirty="0" smtClean="0">
              <a:latin typeface="Arial" pitchFamily="34" charset="0"/>
              <a:cs typeface="Arial" pitchFamily="34" charset="0"/>
            </a:endParaRPr>
          </a:p>
          <a:p>
            <a:pPr algn="just" eaLnBrk="1" fontAlgn="auto" hangingPunct="1">
              <a:spcAft>
                <a:spcPts val="0"/>
              </a:spcAft>
              <a:buFont typeface="Arial" charset="0"/>
              <a:buAutoNum type="alphaUcPeriod"/>
              <a:defRPr/>
            </a:pPr>
            <a:r>
              <a:rPr lang="en-US" sz="1500" b="1" dirty="0" smtClean="0">
                <a:latin typeface="Arial" pitchFamily="34" charset="0"/>
                <a:cs typeface="Arial" pitchFamily="34" charset="0"/>
              </a:rPr>
              <a:t>TUGAS  POKOK</a:t>
            </a:r>
          </a:p>
          <a:p>
            <a:pPr algn="just">
              <a:buNone/>
              <a:defRPr/>
            </a:pPr>
            <a:r>
              <a:rPr lang="en-US" sz="1500" b="1" dirty="0" smtClean="0">
                <a:latin typeface="Arial" pitchFamily="34" charset="0"/>
                <a:cs typeface="Arial" pitchFamily="34" charset="0"/>
              </a:rPr>
              <a:t>	</a:t>
            </a:r>
            <a:r>
              <a:rPr lang="id-ID" sz="1500" dirty="0" smtClean="0">
                <a:latin typeface="Arial" pitchFamily="34" charset="0"/>
                <a:cs typeface="Arial" pitchFamily="34" charset="0"/>
              </a:rPr>
              <a:t>Menyiapkan dan melaksanakan kebijakan, melakukan penyiapan bahan pembinaan, pembimbingan, dan pelaksanaan kebijakan teknis, norma, standar, prosedur, kriteria, pematauan dan evaluasi jaminan ber-KB serta pembinaan kesetaraan ber-KB.</a:t>
            </a:r>
            <a:endParaRPr lang="en-US" sz="1500" dirty="0" smtClean="0">
              <a:latin typeface="Arial" pitchFamily="34" charset="0"/>
              <a:cs typeface="Arial" pitchFamily="34" charset="0"/>
            </a:endParaRPr>
          </a:p>
          <a:p>
            <a:pPr algn="just" eaLnBrk="1" fontAlgn="auto" hangingPunct="1">
              <a:spcAft>
                <a:spcPts val="0"/>
              </a:spcAft>
              <a:buFont typeface="Arial" charset="0"/>
              <a:buNone/>
              <a:defRPr/>
            </a:pPr>
            <a:r>
              <a:rPr lang="en-US" sz="1500" b="1" dirty="0" smtClean="0">
                <a:latin typeface="Arial" pitchFamily="34" charset="0"/>
                <a:cs typeface="Arial" pitchFamily="34" charset="0"/>
              </a:rPr>
              <a:t>B.	URAIAN  TUGAS</a:t>
            </a:r>
            <a:endParaRPr lang="en-US" sz="1500" dirty="0" smtClean="0">
              <a:latin typeface="Arial" pitchFamily="34" charset="0"/>
              <a:cs typeface="Arial" pitchFamily="34" charset="0"/>
            </a:endParaRPr>
          </a:p>
          <a:p>
            <a:pPr marL="628650" algn="just">
              <a:buAutoNum type="alphaLcPeriod"/>
              <a:defRPr/>
            </a:pPr>
            <a:r>
              <a:rPr lang="id-ID" sz="1500" dirty="0" smtClean="0">
                <a:latin typeface="Arial" pitchFamily="34" charset="0"/>
                <a:cs typeface="Arial" pitchFamily="34" charset="0"/>
              </a:rPr>
              <a:t>Menyusun rencana pelaksanaan </a:t>
            </a:r>
            <a:r>
              <a:rPr lang="id-ID" sz="1500" dirty="0">
                <a:latin typeface="Arial" pitchFamily="34" charset="0"/>
                <a:cs typeface="Arial" pitchFamily="34" charset="0"/>
              </a:rPr>
              <a:t>tugas </a:t>
            </a:r>
            <a:r>
              <a:rPr lang="id-ID" sz="1500" dirty="0" smtClean="0">
                <a:latin typeface="Arial" pitchFamily="34" charset="0"/>
                <a:cs typeface="Arial" pitchFamily="34" charset="0"/>
              </a:rPr>
              <a:t>Seksi Keluarga Berencana;</a:t>
            </a:r>
          </a:p>
          <a:p>
            <a:pPr marL="628650" algn="just">
              <a:buFont typeface="Arial" panose="020B0604020202020204" pitchFamily="34" charset="0"/>
              <a:buAutoNum type="alphaLcPeriod"/>
              <a:defRPr/>
            </a:pPr>
            <a:r>
              <a:rPr lang="id-ID" sz="1500" dirty="0" smtClean="0">
                <a:latin typeface="Arial" pitchFamily="34" charset="0"/>
                <a:cs typeface="Arial" pitchFamily="34" charset="0"/>
              </a:rPr>
              <a:t>Menyipakan bahan –bahan data  </a:t>
            </a:r>
            <a:r>
              <a:rPr lang="id-ID" sz="1500" dirty="0">
                <a:latin typeface="Arial" pitchFamily="34" charset="0"/>
                <a:cs typeface="Arial" pitchFamily="34" charset="0"/>
              </a:rPr>
              <a:t>pelasanaan tugas </a:t>
            </a:r>
            <a:r>
              <a:rPr lang="id-ID" sz="1500" dirty="0" smtClean="0">
                <a:latin typeface="Arial" pitchFamily="34" charset="0"/>
                <a:cs typeface="Arial" pitchFamily="34" charset="0"/>
              </a:rPr>
              <a:t>Seksi Keluarga Berencana;</a:t>
            </a:r>
            <a:endParaRPr lang="id-ID" sz="1500" dirty="0">
              <a:latin typeface="Arial" pitchFamily="34" charset="0"/>
              <a:cs typeface="Arial" pitchFamily="34" charset="0"/>
            </a:endParaRPr>
          </a:p>
          <a:p>
            <a:pPr marL="628650" algn="just">
              <a:buAutoNum type="alphaLcPeriod"/>
              <a:defRPr/>
            </a:pPr>
            <a:r>
              <a:rPr lang="id-ID" sz="1500" dirty="0" smtClean="0">
                <a:latin typeface="Arial" pitchFamily="34" charset="0"/>
                <a:cs typeface="Arial" pitchFamily="34" charset="0"/>
              </a:rPr>
              <a:t>Merumuskan </a:t>
            </a:r>
            <a:r>
              <a:rPr lang="id-ID" sz="1500" dirty="0">
                <a:latin typeface="Arial" pitchFamily="34" charset="0"/>
                <a:cs typeface="Arial" pitchFamily="34" charset="0"/>
              </a:rPr>
              <a:t>kebijakan teknis daerah di </a:t>
            </a:r>
            <a:r>
              <a:rPr lang="id-ID" sz="1500" dirty="0" smtClean="0">
                <a:latin typeface="Arial" pitchFamily="34" charset="0"/>
                <a:cs typeface="Arial" pitchFamily="34" charset="0"/>
              </a:rPr>
              <a:t>Seksi Keluarga Berencana </a:t>
            </a:r>
          </a:p>
          <a:p>
            <a:pPr marL="628650" algn="just">
              <a:buAutoNum type="alphaLcPeriod"/>
              <a:defRPr/>
            </a:pPr>
            <a:r>
              <a:rPr lang="id-ID" sz="1500" dirty="0" smtClean="0">
                <a:latin typeface="Arial" pitchFamily="34" charset="0"/>
                <a:cs typeface="Arial" pitchFamily="34" charset="0"/>
              </a:rPr>
              <a:t>Melaksanakan </a:t>
            </a:r>
            <a:r>
              <a:rPr lang="id-ID" sz="1500" dirty="0">
                <a:latin typeface="Arial" pitchFamily="34" charset="0"/>
                <a:cs typeface="Arial" pitchFamily="34" charset="0"/>
              </a:rPr>
              <a:t>kebijakan teknis daerah di bidang keluarga berencana </a:t>
            </a:r>
            <a:r>
              <a:rPr lang="id-ID" sz="1500" dirty="0" smtClean="0">
                <a:latin typeface="Arial" pitchFamily="34" charset="0"/>
                <a:cs typeface="Arial" pitchFamily="34" charset="0"/>
              </a:rPr>
              <a:t>penduduk </a:t>
            </a:r>
            <a:r>
              <a:rPr lang="id-ID" sz="1500" dirty="0">
                <a:latin typeface="Arial" pitchFamily="34" charset="0"/>
                <a:cs typeface="Arial" pitchFamily="34" charset="0"/>
              </a:rPr>
              <a:t>dan keluarga berencana </a:t>
            </a:r>
            <a:endParaRPr lang="id-ID" sz="1500" dirty="0" smtClean="0">
              <a:latin typeface="Arial" pitchFamily="34" charset="0"/>
              <a:cs typeface="Arial" pitchFamily="34" charset="0"/>
            </a:endParaRPr>
          </a:p>
          <a:p>
            <a:pPr marL="628650" algn="just">
              <a:buAutoNum type="alphaLcPeriod"/>
              <a:defRPr/>
            </a:pPr>
            <a:r>
              <a:rPr lang="id-ID" sz="1500" dirty="0" smtClean="0">
                <a:latin typeface="Arial" pitchFamily="34" charset="0"/>
                <a:cs typeface="Arial" pitchFamily="34" charset="0"/>
              </a:rPr>
              <a:t>Melaksanakan penyelenggaraan norma, standar, prosedur dan kriteria di bidang </a:t>
            </a:r>
            <a:r>
              <a:rPr lang="id-ID" sz="1500" dirty="0">
                <a:latin typeface="Arial" pitchFamily="34" charset="0"/>
                <a:cs typeface="Arial" pitchFamily="34" charset="0"/>
              </a:rPr>
              <a:t>keluarga </a:t>
            </a:r>
            <a:r>
              <a:rPr lang="id-ID" sz="1500" dirty="0" smtClean="0">
                <a:latin typeface="Arial" pitchFamily="34" charset="0"/>
                <a:cs typeface="Arial" pitchFamily="34" charset="0"/>
              </a:rPr>
              <a:t>berencana;</a:t>
            </a:r>
            <a:endParaRPr lang="id-ID" sz="1500" dirty="0">
              <a:latin typeface="Arial" pitchFamily="34" charset="0"/>
              <a:cs typeface="Arial" pitchFamily="34" charset="0"/>
            </a:endParaRPr>
          </a:p>
          <a:p>
            <a:pPr marL="628650" algn="just">
              <a:buFont typeface="Arial" panose="020B0604020202020204" pitchFamily="34" charset="0"/>
              <a:buAutoNum type="alphaLcPeriod"/>
              <a:defRPr/>
            </a:pPr>
            <a:r>
              <a:rPr lang="id-ID" sz="1500" dirty="0" smtClean="0">
                <a:latin typeface="Arial" pitchFamily="34" charset="0"/>
                <a:cs typeface="Arial" pitchFamily="34" charset="0"/>
              </a:rPr>
              <a:t>Melaksanakan  fasilitasi pelayanan KB;</a:t>
            </a:r>
          </a:p>
          <a:p>
            <a:pPr marL="628650" algn="just">
              <a:buFont typeface="Arial" panose="020B0604020202020204" pitchFamily="34" charset="0"/>
              <a:buAutoNum type="alphaLcPeriod"/>
              <a:defRPr/>
            </a:pPr>
            <a:r>
              <a:rPr lang="id-ID" sz="1500" dirty="0" smtClean="0">
                <a:latin typeface="Arial" pitchFamily="34" charset="0"/>
                <a:cs typeface="Arial" pitchFamily="34" charset="0"/>
              </a:rPr>
              <a:t>Melaksanakan kebijakan teknis daerah di bidang keluarga berencana;</a:t>
            </a:r>
          </a:p>
          <a:p>
            <a:pPr marL="628650" algn="just">
              <a:buFont typeface="Arial" panose="020B0604020202020204" pitchFamily="34" charset="0"/>
              <a:buAutoNum type="alphaLcPeriod"/>
              <a:defRPr/>
            </a:pPr>
            <a:r>
              <a:rPr lang="id-ID" sz="1500" dirty="0" smtClean="0">
                <a:latin typeface="Arial" pitchFamily="34" charset="0"/>
                <a:cs typeface="Arial" pitchFamily="34" charset="0"/>
              </a:rPr>
              <a:t>Melaksanakan pembinaan kesetaraan ber-KB;</a:t>
            </a:r>
          </a:p>
          <a:p>
            <a:pPr marL="628650" algn="just">
              <a:buFont typeface="Arial" panose="020B0604020202020204" pitchFamily="34" charset="0"/>
              <a:buAutoNum type="alphaLcPeriod"/>
              <a:defRPr/>
            </a:pPr>
            <a:r>
              <a:rPr lang="id-ID" sz="1500" dirty="0" smtClean="0">
                <a:latin typeface="Arial" pitchFamily="34" charset="0"/>
                <a:cs typeface="Arial" pitchFamily="34" charset="0"/>
              </a:rPr>
              <a:t>Melaksanakan pemantauan dan evaluasi di bidang </a:t>
            </a:r>
            <a:r>
              <a:rPr lang="id-ID" sz="1500" dirty="0">
                <a:latin typeface="Arial" pitchFamily="34" charset="0"/>
                <a:cs typeface="Arial" pitchFamily="34" charset="0"/>
              </a:rPr>
              <a:t>keluarga </a:t>
            </a:r>
            <a:r>
              <a:rPr lang="id-ID" sz="1500" dirty="0" smtClean="0">
                <a:latin typeface="Arial" pitchFamily="34" charset="0"/>
                <a:cs typeface="Arial" pitchFamily="34" charset="0"/>
              </a:rPr>
              <a:t>berencana;</a:t>
            </a:r>
          </a:p>
          <a:p>
            <a:pPr marL="628650" algn="just">
              <a:buFont typeface="Arial" panose="020B0604020202020204" pitchFamily="34" charset="0"/>
              <a:buAutoNum type="alphaLcPeriod"/>
              <a:defRPr/>
            </a:pPr>
            <a:r>
              <a:rPr lang="id-ID" sz="1500" dirty="0" smtClean="0">
                <a:latin typeface="Arial" pitchFamily="34" charset="0"/>
                <a:cs typeface="Arial" pitchFamily="34" charset="0"/>
              </a:rPr>
              <a:t>Memberikan bimbingan teknis dan menfasilitasi di bidang </a:t>
            </a:r>
            <a:r>
              <a:rPr lang="id-ID" sz="1500" dirty="0">
                <a:latin typeface="Arial" pitchFamily="34" charset="0"/>
                <a:cs typeface="Arial" pitchFamily="34" charset="0"/>
              </a:rPr>
              <a:t>keluarga </a:t>
            </a:r>
            <a:r>
              <a:rPr lang="id-ID" sz="1500" dirty="0" smtClean="0">
                <a:latin typeface="Arial" pitchFamily="34" charset="0"/>
                <a:cs typeface="Arial" pitchFamily="34" charset="0"/>
              </a:rPr>
              <a:t>berencana;</a:t>
            </a:r>
          </a:p>
          <a:p>
            <a:pPr marL="628650" algn="just">
              <a:buFont typeface="Arial" panose="020B0604020202020204" pitchFamily="34" charset="0"/>
              <a:buAutoNum type="alphaLcPeriod"/>
              <a:defRPr/>
            </a:pPr>
            <a:r>
              <a:rPr lang="id-ID" sz="1500" dirty="0" smtClean="0">
                <a:latin typeface="Arial" pitchFamily="34" charset="0"/>
                <a:cs typeface="Arial" pitchFamily="34" charset="0"/>
              </a:rPr>
              <a:t>Mengikuti rapat teknis di bidang </a:t>
            </a:r>
            <a:r>
              <a:rPr lang="id-ID" sz="1500" dirty="0">
                <a:latin typeface="Arial" pitchFamily="34" charset="0"/>
                <a:cs typeface="Arial" pitchFamily="34" charset="0"/>
              </a:rPr>
              <a:t>keluarga </a:t>
            </a:r>
            <a:r>
              <a:rPr lang="id-ID" sz="1500" dirty="0" smtClean="0">
                <a:latin typeface="Arial" pitchFamily="34" charset="0"/>
                <a:cs typeface="Arial" pitchFamily="34" charset="0"/>
              </a:rPr>
              <a:t>berencana</a:t>
            </a:r>
          </a:p>
          <a:p>
            <a:pPr marL="628650" algn="just">
              <a:buFont typeface="Arial" panose="020B0604020202020204" pitchFamily="34" charset="0"/>
              <a:buAutoNum type="alphaLcPeriod"/>
              <a:defRPr/>
            </a:pPr>
            <a:r>
              <a:rPr lang="id-ID" sz="1500" dirty="0" smtClean="0">
                <a:latin typeface="Arial" pitchFamily="34" charset="0"/>
                <a:cs typeface="Arial" pitchFamily="34" charset="0"/>
              </a:rPr>
              <a:t>Mengevaluasi pelaksanaan tugas Seksi Keluarga Berencana</a:t>
            </a:r>
          </a:p>
          <a:p>
            <a:pPr marL="628650" algn="just">
              <a:buFont typeface="Arial" panose="020B0604020202020204" pitchFamily="34" charset="0"/>
              <a:buAutoNum type="alphaLcPeriod"/>
              <a:defRPr/>
            </a:pPr>
            <a:r>
              <a:rPr lang="id-ID" sz="1500" dirty="0" smtClean="0">
                <a:latin typeface="Arial" pitchFamily="34" charset="0"/>
                <a:cs typeface="Arial" pitchFamily="34" charset="0"/>
              </a:rPr>
              <a:t>Menysusun laporan pelaksanaan tugas Seksi Keluarga Berencana</a:t>
            </a:r>
          </a:p>
          <a:p>
            <a:pPr marL="628650" algn="just">
              <a:buFont typeface="Arial" panose="020B0604020202020204" pitchFamily="34" charset="0"/>
              <a:buAutoNum type="alphaLcPeriod"/>
              <a:defRPr/>
            </a:pPr>
            <a:r>
              <a:rPr lang="id-ID" sz="1500" dirty="0" smtClean="0">
                <a:latin typeface="Arial" pitchFamily="34" charset="0"/>
                <a:cs typeface="Arial" pitchFamily="34" charset="0"/>
              </a:rPr>
              <a:t>Melaksanakan tugas lain yang diberikan atasan.</a:t>
            </a:r>
            <a:r>
              <a:rPr lang="id-ID" sz="1500" dirty="0">
                <a:latin typeface="Arial" pitchFamily="34" charset="0"/>
                <a:cs typeface="Arial" pitchFamily="34" charset="0"/>
              </a:rPr>
              <a:t> </a:t>
            </a:r>
            <a:endParaRPr lang="id-ID" sz="1500" dirty="0" smtClean="0">
              <a:latin typeface="Arial" pitchFamily="34" charset="0"/>
              <a:cs typeface="Arial" pitchFamily="34" charset="0"/>
            </a:endParaRPr>
          </a:p>
        </p:txBody>
      </p:sp>
    </p:spTree>
    <p:extLst>
      <p:ext uri="{BB962C8B-B14F-4D97-AF65-F5344CB8AC3E}">
        <p14:creationId xmlns:p14="http://schemas.microsoft.com/office/powerpoint/2010/main" val="25220750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3"/>
          </a:xfrm>
        </p:spPr>
        <p:txBody>
          <a:bodyPr rtlCol="0">
            <a:normAutofit fontScale="90000"/>
          </a:bodyPr>
          <a:lstStyle/>
          <a:p>
            <a:pPr eaLnBrk="1" fontAlgn="auto" hangingPunct="1">
              <a:spcAft>
                <a:spcPts val="0"/>
              </a:spcAft>
              <a:defRPr/>
            </a:pPr>
            <a:r>
              <a:rPr lang="en-US" sz="1800" b="1" dirty="0" smtClean="0">
                <a:latin typeface="Arial" pitchFamily="34" charset="0"/>
                <a:cs typeface="Arial" pitchFamily="34" charset="0"/>
              </a:rPr>
              <a:t/>
            </a:r>
            <a:br>
              <a:rPr lang="en-US" sz="1800" b="1" dirty="0" smtClean="0">
                <a:latin typeface="Arial" pitchFamily="34" charset="0"/>
                <a:cs typeface="Arial" pitchFamily="34" charset="0"/>
              </a:rPr>
            </a:br>
            <a:r>
              <a:rPr lang="en-US" sz="1800" b="1" dirty="0" smtClean="0">
                <a:latin typeface="Arial" pitchFamily="34" charset="0"/>
                <a:cs typeface="Arial" pitchFamily="34" charset="0"/>
              </a:rPr>
              <a:t/>
            </a:r>
            <a:br>
              <a:rPr lang="en-US" sz="1800" b="1" dirty="0" smtClean="0">
                <a:latin typeface="Arial" pitchFamily="34" charset="0"/>
                <a:cs typeface="Arial" pitchFamily="34" charset="0"/>
              </a:rPr>
            </a:br>
            <a:r>
              <a:rPr lang="en-US" sz="1800" b="1" dirty="0" smtClean="0">
                <a:latin typeface="Arial" pitchFamily="34" charset="0"/>
                <a:cs typeface="Arial" pitchFamily="34" charset="0"/>
              </a:rPr>
              <a:t>TUPOKSI  BIDAN</a:t>
            </a:r>
            <a:r>
              <a:rPr lang="id-ID" sz="1800" b="1" dirty="0" smtClean="0">
                <a:latin typeface="Arial" pitchFamily="34" charset="0"/>
                <a:cs typeface="Arial" pitchFamily="34" charset="0"/>
              </a:rPr>
              <a:t>G PENGENDALIAN PENDUDUK DAN KELUARGA BERENCANA</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endParaRPr lang="en-US" sz="1600" dirty="0">
              <a:latin typeface="Times New Roman" pitchFamily="18" charset="0"/>
              <a:cs typeface="Times New Roman" pitchFamily="18" charset="0"/>
            </a:endParaRPr>
          </a:p>
        </p:txBody>
      </p:sp>
      <p:sp>
        <p:nvSpPr>
          <p:cNvPr id="3" name="Content Placeholder 2"/>
          <p:cNvSpPr>
            <a:spLocks noGrp="1"/>
          </p:cNvSpPr>
          <p:nvPr>
            <p:ph idx="1"/>
          </p:nvPr>
        </p:nvSpPr>
        <p:spPr>
          <a:xfrm>
            <a:off x="0" y="457200"/>
            <a:ext cx="9144000" cy="6400800"/>
          </a:xfrm>
        </p:spPr>
        <p:txBody>
          <a:bodyPr rtlCol="0">
            <a:noAutofit/>
          </a:bodyPr>
          <a:lstStyle/>
          <a:p>
            <a:pPr algn="ctr" eaLnBrk="1" fontAlgn="auto" hangingPunct="1">
              <a:spcAft>
                <a:spcPts val="0"/>
              </a:spcAft>
              <a:buFont typeface="Arial" pitchFamily="34" charset="0"/>
              <a:buNone/>
              <a:defRPr/>
            </a:pPr>
            <a:endParaRPr lang="id-ID" sz="1500" b="1" dirty="0" smtClean="0">
              <a:latin typeface="Arial" pitchFamily="34" charset="0"/>
              <a:cs typeface="Arial" pitchFamily="34" charset="0"/>
            </a:endParaRPr>
          </a:p>
          <a:p>
            <a:pPr algn="ctr">
              <a:buNone/>
              <a:defRPr/>
            </a:pPr>
            <a:r>
              <a:rPr lang="en-US" sz="1500" b="1" dirty="0" smtClean="0">
                <a:latin typeface="Arial" pitchFamily="34" charset="0"/>
                <a:cs typeface="Arial" pitchFamily="34" charset="0"/>
              </a:rPr>
              <a:t>KEPALA  </a:t>
            </a:r>
            <a:r>
              <a:rPr lang="id-ID" sz="1500" b="1" dirty="0" smtClean="0">
                <a:latin typeface="Arial" pitchFamily="34" charset="0"/>
                <a:cs typeface="Arial" pitchFamily="34" charset="0"/>
              </a:rPr>
              <a:t>SEKSI  KETAHANAN DAN KESEJAHTERAAN KELUARGA</a:t>
            </a:r>
            <a:endParaRPr lang="en-US" sz="1500" b="1" dirty="0" smtClean="0">
              <a:latin typeface="Arial" pitchFamily="34" charset="0"/>
              <a:cs typeface="Arial" pitchFamily="34" charset="0"/>
            </a:endParaRPr>
          </a:p>
          <a:p>
            <a:pPr eaLnBrk="1" fontAlgn="auto" hangingPunct="1">
              <a:spcAft>
                <a:spcPts val="0"/>
              </a:spcAft>
              <a:buFont typeface="Arial" charset="0"/>
              <a:buAutoNum type="alphaUcPeriod"/>
              <a:defRPr/>
            </a:pPr>
            <a:r>
              <a:rPr lang="en-US" sz="1500" b="1" dirty="0" smtClean="0">
                <a:latin typeface="Arial" pitchFamily="34" charset="0"/>
                <a:cs typeface="Arial" pitchFamily="34" charset="0"/>
              </a:rPr>
              <a:t>TUGAS  POKOK</a:t>
            </a:r>
          </a:p>
          <a:p>
            <a:pPr algn="just">
              <a:buNone/>
              <a:defRPr/>
            </a:pPr>
            <a:r>
              <a:rPr lang="en-US" sz="1500" b="1" dirty="0" smtClean="0">
                <a:latin typeface="Arial" pitchFamily="34" charset="0"/>
                <a:cs typeface="Arial" pitchFamily="34" charset="0"/>
              </a:rPr>
              <a:t>	</a:t>
            </a:r>
            <a:r>
              <a:rPr lang="id-ID" sz="1500" dirty="0" smtClean="0">
                <a:latin typeface="Arial" pitchFamily="34" charset="0"/>
                <a:cs typeface="Arial" pitchFamily="34" charset="0"/>
              </a:rPr>
              <a:t>Menyiapkan bahan pembinaan, pembimbingan dan pelaksanaan kebijakan teknis, norma, standar, prosedur dan kriteria serta pemantauan dan evaluasi ketahanan dan kesejahteraan keluarga.</a:t>
            </a:r>
            <a:endParaRPr lang="en-US" sz="1500" dirty="0" smtClean="0">
              <a:latin typeface="Arial" pitchFamily="34" charset="0"/>
              <a:cs typeface="Arial" pitchFamily="34" charset="0"/>
            </a:endParaRPr>
          </a:p>
          <a:p>
            <a:pPr algn="just" eaLnBrk="1" fontAlgn="auto" hangingPunct="1">
              <a:spcAft>
                <a:spcPts val="0"/>
              </a:spcAft>
              <a:buFont typeface="Arial" charset="0"/>
              <a:buNone/>
              <a:defRPr/>
            </a:pPr>
            <a:r>
              <a:rPr lang="en-US" sz="1500" b="1" dirty="0" smtClean="0">
                <a:latin typeface="Arial" pitchFamily="34" charset="0"/>
                <a:cs typeface="Arial" pitchFamily="34" charset="0"/>
              </a:rPr>
              <a:t>B.	URAIAN  TUGAS</a:t>
            </a:r>
            <a:endParaRPr lang="en-US" sz="1500" dirty="0" smtClean="0">
              <a:latin typeface="Arial" pitchFamily="34" charset="0"/>
              <a:cs typeface="Arial" pitchFamily="34" charset="0"/>
            </a:endParaRPr>
          </a:p>
          <a:p>
            <a:pPr marL="628650" algn="just">
              <a:buAutoNum type="alphaLcPeriod"/>
              <a:defRPr/>
            </a:pPr>
            <a:r>
              <a:rPr lang="id-ID" sz="1500" dirty="0" smtClean="0">
                <a:latin typeface="Arial" pitchFamily="34" charset="0"/>
                <a:cs typeface="Arial" pitchFamily="34" charset="0"/>
              </a:rPr>
              <a:t>Menyusun rencana pelaksanaan </a:t>
            </a:r>
            <a:r>
              <a:rPr lang="id-ID" sz="1500" dirty="0">
                <a:latin typeface="Arial" pitchFamily="34" charset="0"/>
                <a:cs typeface="Arial" pitchFamily="34" charset="0"/>
              </a:rPr>
              <a:t>tugas </a:t>
            </a:r>
            <a:r>
              <a:rPr lang="id-ID" sz="1500" dirty="0" smtClean="0">
                <a:latin typeface="Arial" pitchFamily="34" charset="0"/>
                <a:cs typeface="Arial" pitchFamily="34" charset="0"/>
              </a:rPr>
              <a:t>Seksi Ketahanan dan Kesejahteraan Keluarga;</a:t>
            </a:r>
          </a:p>
          <a:p>
            <a:pPr marL="628650" algn="just">
              <a:buFont typeface="Arial" panose="020B0604020202020204" pitchFamily="34" charset="0"/>
              <a:buAutoNum type="alphaLcPeriod"/>
              <a:defRPr/>
            </a:pPr>
            <a:r>
              <a:rPr lang="id-ID" sz="1500" dirty="0" smtClean="0">
                <a:latin typeface="Arial" pitchFamily="34" charset="0"/>
                <a:cs typeface="Arial" pitchFamily="34" charset="0"/>
              </a:rPr>
              <a:t>Menyipakan bahan –bahan data  </a:t>
            </a:r>
            <a:r>
              <a:rPr lang="id-ID" sz="1500" dirty="0">
                <a:latin typeface="Arial" pitchFamily="34" charset="0"/>
                <a:cs typeface="Arial" pitchFamily="34" charset="0"/>
              </a:rPr>
              <a:t>pelasanaan tugas </a:t>
            </a:r>
            <a:r>
              <a:rPr lang="id-ID" sz="1500" dirty="0" smtClean="0">
                <a:latin typeface="Arial" pitchFamily="34" charset="0"/>
                <a:cs typeface="Arial" pitchFamily="34" charset="0"/>
              </a:rPr>
              <a:t>Seksi Ketahanan dan Kesejahteraan Keluarga;</a:t>
            </a:r>
            <a:endParaRPr lang="id-ID" sz="1500" dirty="0">
              <a:latin typeface="Arial" pitchFamily="34" charset="0"/>
              <a:cs typeface="Arial" pitchFamily="34" charset="0"/>
            </a:endParaRPr>
          </a:p>
          <a:p>
            <a:pPr marL="628650" algn="just">
              <a:buAutoNum type="alphaLcPeriod"/>
              <a:defRPr/>
            </a:pPr>
            <a:r>
              <a:rPr lang="id-ID" sz="1500" dirty="0">
                <a:latin typeface="Arial" pitchFamily="34" charset="0"/>
                <a:cs typeface="Arial" pitchFamily="34" charset="0"/>
              </a:rPr>
              <a:t>Melaksanakan NSPK di bidang ketahanan dan kesejahteraan keluarga</a:t>
            </a:r>
            <a:endParaRPr lang="id-ID" sz="1500" dirty="0" smtClean="0">
              <a:latin typeface="Arial" pitchFamily="34" charset="0"/>
              <a:cs typeface="Arial" pitchFamily="34" charset="0"/>
            </a:endParaRPr>
          </a:p>
          <a:p>
            <a:pPr marL="628650" algn="just">
              <a:buAutoNum type="alphaLcPeriod"/>
              <a:defRPr/>
            </a:pPr>
            <a:r>
              <a:rPr lang="id-ID" sz="1500" dirty="0" smtClean="0">
                <a:latin typeface="Arial" pitchFamily="34" charset="0"/>
                <a:cs typeface="Arial" pitchFamily="34" charset="0"/>
              </a:rPr>
              <a:t>Melaksanakan </a:t>
            </a:r>
            <a:r>
              <a:rPr lang="id-ID" sz="1500" dirty="0">
                <a:latin typeface="Arial" pitchFamily="34" charset="0"/>
                <a:cs typeface="Arial" pitchFamily="34" charset="0"/>
              </a:rPr>
              <a:t>kebijakan teknis daerah di </a:t>
            </a:r>
            <a:r>
              <a:rPr lang="id-ID" sz="1500" dirty="0" smtClean="0">
                <a:latin typeface="Arial" pitchFamily="34" charset="0"/>
                <a:cs typeface="Arial" pitchFamily="34" charset="0"/>
              </a:rPr>
              <a:t>bidang bina keluarga balita;</a:t>
            </a:r>
          </a:p>
          <a:p>
            <a:pPr marL="628650" algn="just">
              <a:buFont typeface="Arial" panose="020B0604020202020204" pitchFamily="34" charset="0"/>
              <a:buAutoNum type="alphaLcPeriod"/>
              <a:defRPr/>
            </a:pPr>
            <a:r>
              <a:rPr lang="id-ID" sz="1500" dirty="0" smtClean="0">
                <a:latin typeface="Arial" pitchFamily="34" charset="0"/>
                <a:cs typeface="Arial" pitchFamily="34" charset="0"/>
              </a:rPr>
              <a:t>Melaksanakan kebijakan teknis daerah di bidang pembinaan ketahanan remaja;</a:t>
            </a:r>
          </a:p>
          <a:p>
            <a:pPr marL="628650" algn="just">
              <a:buFont typeface="Arial" panose="020B0604020202020204" pitchFamily="34" charset="0"/>
              <a:buAutoNum type="alphaLcPeriod"/>
              <a:defRPr/>
            </a:pPr>
            <a:r>
              <a:rPr lang="id-ID" sz="1500" dirty="0">
                <a:latin typeface="Arial" pitchFamily="34" charset="0"/>
                <a:cs typeface="Arial" pitchFamily="34" charset="0"/>
              </a:rPr>
              <a:t>Melaksanakan kebijakan teknis daerah di bidang pembinaan ketahanan </a:t>
            </a:r>
            <a:r>
              <a:rPr lang="id-ID" sz="1500" dirty="0" smtClean="0">
                <a:latin typeface="Arial" pitchFamily="34" charset="0"/>
                <a:cs typeface="Arial" pitchFamily="34" charset="0"/>
              </a:rPr>
              <a:t>keluarga lansia dan rentan;</a:t>
            </a:r>
          </a:p>
          <a:p>
            <a:pPr marL="628650" algn="just">
              <a:buFont typeface="Arial" panose="020B0604020202020204" pitchFamily="34" charset="0"/>
              <a:buAutoNum type="alphaLcPeriod"/>
              <a:defRPr/>
            </a:pPr>
            <a:r>
              <a:rPr lang="id-ID" sz="1500" dirty="0">
                <a:latin typeface="Arial" pitchFamily="34" charset="0"/>
                <a:cs typeface="Arial" pitchFamily="34" charset="0"/>
              </a:rPr>
              <a:t>Melaksanakan kebijakan teknis daerah di bidang </a:t>
            </a:r>
            <a:r>
              <a:rPr lang="id-ID" sz="1500" dirty="0" smtClean="0">
                <a:latin typeface="Arial" pitchFamily="34" charset="0"/>
                <a:cs typeface="Arial" pitchFamily="34" charset="0"/>
              </a:rPr>
              <a:t>pemberdayaan keluarga sejahtera melalui usaha mikro keluarga;</a:t>
            </a:r>
          </a:p>
          <a:p>
            <a:pPr marL="628650" algn="just">
              <a:buFont typeface="Arial" panose="020B0604020202020204" pitchFamily="34" charset="0"/>
              <a:buAutoNum type="alphaLcPeriod"/>
              <a:defRPr/>
            </a:pPr>
            <a:r>
              <a:rPr lang="id-ID" sz="1500" dirty="0" smtClean="0">
                <a:latin typeface="Arial" pitchFamily="34" charset="0"/>
                <a:cs typeface="Arial" pitchFamily="34" charset="0"/>
              </a:rPr>
              <a:t>Memantau dan mengevaluasi di bidang ketahanan dan sesejahteraan keluarga;</a:t>
            </a:r>
          </a:p>
          <a:p>
            <a:pPr marL="628650" algn="just">
              <a:buFont typeface="Arial" panose="020B0604020202020204" pitchFamily="34" charset="0"/>
              <a:buAutoNum type="alphaLcPeriod"/>
              <a:defRPr/>
            </a:pPr>
            <a:r>
              <a:rPr lang="id-ID" sz="1500" dirty="0" smtClean="0">
                <a:latin typeface="Arial" pitchFamily="34" charset="0"/>
                <a:cs typeface="Arial" pitchFamily="34" charset="0"/>
              </a:rPr>
              <a:t>Memberikan bimbingan teknis dan memfasilitasi di bidang </a:t>
            </a:r>
            <a:r>
              <a:rPr lang="id-ID" sz="1500" dirty="0">
                <a:latin typeface="Arial" pitchFamily="34" charset="0"/>
                <a:cs typeface="Arial" pitchFamily="34" charset="0"/>
              </a:rPr>
              <a:t>ketahanan dan sesejahteraan </a:t>
            </a:r>
            <a:r>
              <a:rPr lang="id-ID" sz="1500" dirty="0" smtClean="0">
                <a:latin typeface="Arial" pitchFamily="34" charset="0"/>
                <a:cs typeface="Arial" pitchFamily="34" charset="0"/>
              </a:rPr>
              <a:t>keluarga</a:t>
            </a:r>
          </a:p>
          <a:p>
            <a:pPr marL="628650" algn="just">
              <a:buFont typeface="Arial" panose="020B0604020202020204" pitchFamily="34" charset="0"/>
              <a:buAutoNum type="alphaLcPeriod"/>
              <a:defRPr/>
            </a:pPr>
            <a:r>
              <a:rPr lang="id-ID" sz="1500" dirty="0" smtClean="0">
                <a:latin typeface="Arial" pitchFamily="34" charset="0"/>
                <a:cs typeface="Arial" pitchFamily="34" charset="0"/>
              </a:rPr>
              <a:t>Mengikuti rapat teknis di bidang </a:t>
            </a:r>
            <a:r>
              <a:rPr lang="id-ID" sz="1500" dirty="0">
                <a:latin typeface="Arial" pitchFamily="34" charset="0"/>
                <a:cs typeface="Arial" pitchFamily="34" charset="0"/>
              </a:rPr>
              <a:t>ketahanan dan sesejahteraan </a:t>
            </a:r>
            <a:r>
              <a:rPr lang="id-ID" sz="1500" dirty="0" smtClean="0">
                <a:latin typeface="Arial" pitchFamily="34" charset="0"/>
                <a:cs typeface="Arial" pitchFamily="34" charset="0"/>
              </a:rPr>
              <a:t>keluarga</a:t>
            </a:r>
          </a:p>
          <a:p>
            <a:pPr marL="628650" algn="just">
              <a:buFont typeface="Arial" panose="020B0604020202020204" pitchFamily="34" charset="0"/>
              <a:buAutoNum type="alphaLcPeriod"/>
              <a:defRPr/>
            </a:pPr>
            <a:r>
              <a:rPr lang="id-ID" sz="1500" dirty="0" smtClean="0">
                <a:latin typeface="Arial" pitchFamily="34" charset="0"/>
                <a:cs typeface="Arial" pitchFamily="34" charset="0"/>
              </a:rPr>
              <a:t>Mengevaluasi pelaksanaan tugas Seksi Ketahanan Dan Sesejahteraan Keluarga</a:t>
            </a:r>
          </a:p>
          <a:p>
            <a:pPr marL="628650" algn="just">
              <a:buFont typeface="Arial" panose="020B0604020202020204" pitchFamily="34" charset="0"/>
              <a:buAutoNum type="alphaLcPeriod"/>
              <a:defRPr/>
            </a:pPr>
            <a:r>
              <a:rPr lang="id-ID" sz="1500" dirty="0" smtClean="0">
                <a:latin typeface="Arial" pitchFamily="34" charset="0"/>
                <a:cs typeface="Arial" pitchFamily="34" charset="0"/>
              </a:rPr>
              <a:t>Menyusun laporan pelaksanaan tugas Seksi Ketahanan Dan Sesejahteraan Keluarga</a:t>
            </a:r>
          </a:p>
          <a:p>
            <a:pPr marL="628650" algn="just">
              <a:buFont typeface="Arial" panose="020B0604020202020204" pitchFamily="34" charset="0"/>
              <a:buAutoNum type="alphaLcPeriod"/>
              <a:defRPr/>
            </a:pPr>
            <a:r>
              <a:rPr lang="id-ID" sz="1500" dirty="0" smtClean="0">
                <a:latin typeface="Arial" pitchFamily="34" charset="0"/>
                <a:cs typeface="Arial" pitchFamily="34" charset="0"/>
              </a:rPr>
              <a:t>Melaksanakan tugas lain yang diberikan atasan.</a:t>
            </a:r>
          </a:p>
        </p:txBody>
      </p:sp>
    </p:spTree>
    <p:extLst>
      <p:ext uri="{BB962C8B-B14F-4D97-AF65-F5344CB8AC3E}">
        <p14:creationId xmlns:p14="http://schemas.microsoft.com/office/powerpoint/2010/main" val="26447042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457200" y="0"/>
            <a:ext cx="8229600" cy="838200"/>
          </a:xfrm>
        </p:spPr>
        <p:txBody>
          <a:bodyPr/>
          <a:lstStyle/>
          <a:p>
            <a:pPr eaLnBrk="1" hangingPunct="1"/>
            <a:r>
              <a:rPr lang="en-US" smtClean="0"/>
              <a:t>TUPOKSI  SEKRETARIAT</a:t>
            </a:r>
          </a:p>
        </p:txBody>
      </p:sp>
      <p:sp>
        <p:nvSpPr>
          <p:cNvPr id="3" name="Content Placeholder 2"/>
          <p:cNvSpPr>
            <a:spLocks noGrp="1"/>
          </p:cNvSpPr>
          <p:nvPr>
            <p:ph idx="1"/>
          </p:nvPr>
        </p:nvSpPr>
        <p:spPr>
          <a:xfrm>
            <a:off x="0" y="838200"/>
            <a:ext cx="9144000" cy="6019800"/>
          </a:xfrm>
        </p:spPr>
        <p:txBody>
          <a:bodyPr rtlCol="0">
            <a:normAutofit fontScale="40000" lnSpcReduction="20000"/>
          </a:bodyPr>
          <a:lstStyle/>
          <a:p>
            <a:pPr algn="ctr" eaLnBrk="1" fontAlgn="auto" hangingPunct="1">
              <a:spcAft>
                <a:spcPts val="0"/>
              </a:spcAft>
              <a:buFont typeface="Arial" pitchFamily="34" charset="0"/>
              <a:buNone/>
              <a:defRPr/>
            </a:pPr>
            <a:r>
              <a:rPr lang="en-US" sz="5100" b="1" dirty="0" smtClean="0"/>
              <a:t>SEKRETARIS</a:t>
            </a:r>
            <a:endParaRPr lang="en-US" sz="5100" dirty="0" smtClean="0"/>
          </a:p>
          <a:p>
            <a:pPr algn="just" eaLnBrk="1" fontAlgn="auto" hangingPunct="1">
              <a:spcAft>
                <a:spcPts val="0"/>
              </a:spcAft>
              <a:buFont typeface="Arial" pitchFamily="34" charset="0"/>
              <a:buNone/>
              <a:defRPr/>
            </a:pPr>
            <a:r>
              <a:rPr lang="en-US" b="1" dirty="0" smtClean="0"/>
              <a:t> A.	TUGAS  POKOK</a:t>
            </a:r>
            <a:endParaRPr lang="en-US" dirty="0" smtClean="0"/>
          </a:p>
          <a:p>
            <a:pPr algn="just" eaLnBrk="1" fontAlgn="auto" hangingPunct="1">
              <a:spcAft>
                <a:spcPts val="0"/>
              </a:spcAft>
              <a:buFont typeface="Arial" pitchFamily="34" charset="0"/>
              <a:buNone/>
              <a:defRPr/>
            </a:pPr>
            <a:r>
              <a:rPr lang="en-US" dirty="0" smtClean="0"/>
              <a:t>	</a:t>
            </a:r>
            <a:r>
              <a:rPr lang="en-US" dirty="0" err="1" smtClean="0"/>
              <a:t>Mengarahkan</a:t>
            </a:r>
            <a:r>
              <a:rPr lang="en-US" dirty="0" smtClean="0"/>
              <a:t> </a:t>
            </a:r>
            <a:r>
              <a:rPr lang="en-US" dirty="0" err="1" smtClean="0"/>
              <a:t>penyusunan</a:t>
            </a:r>
            <a:r>
              <a:rPr lang="en-US" dirty="0" smtClean="0"/>
              <a:t> program </a:t>
            </a:r>
            <a:r>
              <a:rPr lang="en-US" dirty="0" err="1" smtClean="0"/>
              <a:t>kerja</a:t>
            </a:r>
            <a:r>
              <a:rPr lang="en-US" dirty="0" smtClean="0"/>
              <a:t>, </a:t>
            </a:r>
            <a:r>
              <a:rPr lang="en-US" dirty="0" err="1" smtClean="0"/>
              <a:t>pengelolaan</a:t>
            </a:r>
            <a:r>
              <a:rPr lang="en-US" dirty="0" smtClean="0"/>
              <a:t> </a:t>
            </a:r>
            <a:r>
              <a:rPr lang="en-US" dirty="0" err="1" smtClean="0"/>
              <a:t>urusan</a:t>
            </a:r>
            <a:r>
              <a:rPr lang="en-US" dirty="0" smtClean="0"/>
              <a:t> </a:t>
            </a:r>
            <a:r>
              <a:rPr lang="en-US" dirty="0" err="1" smtClean="0"/>
              <a:t>keuangan</a:t>
            </a:r>
            <a:r>
              <a:rPr lang="en-US" dirty="0" smtClean="0"/>
              <a:t>, </a:t>
            </a:r>
            <a:r>
              <a:rPr lang="en-US" dirty="0" err="1" smtClean="0"/>
              <a:t>kepegawaian</a:t>
            </a:r>
            <a:r>
              <a:rPr lang="en-US" dirty="0" smtClean="0"/>
              <a:t>,  </a:t>
            </a:r>
            <a:r>
              <a:rPr lang="en-US" dirty="0" err="1" smtClean="0"/>
              <a:t>persuratan</a:t>
            </a:r>
            <a:r>
              <a:rPr lang="en-US" dirty="0" smtClean="0"/>
              <a:t>, </a:t>
            </a:r>
            <a:r>
              <a:rPr lang="en-US" dirty="0" err="1" smtClean="0"/>
              <a:t>rumah</a:t>
            </a:r>
            <a:r>
              <a:rPr lang="en-US" dirty="0" smtClean="0"/>
              <a:t> </a:t>
            </a:r>
            <a:r>
              <a:rPr lang="en-US" dirty="0" err="1" smtClean="0"/>
              <a:t>tangg</a:t>
            </a:r>
            <a:r>
              <a:rPr lang="id-ID" dirty="0" smtClean="0"/>
              <a:t>a </a:t>
            </a:r>
            <a:r>
              <a:rPr lang="en-US" dirty="0" smtClean="0"/>
              <a:t>, </a:t>
            </a:r>
            <a:r>
              <a:rPr lang="en-US" dirty="0" err="1" smtClean="0"/>
              <a:t>perlengkapan</a:t>
            </a:r>
            <a:r>
              <a:rPr lang="en-US" dirty="0" smtClean="0"/>
              <a:t>, </a:t>
            </a:r>
            <a:r>
              <a:rPr lang="en-US" dirty="0" err="1" smtClean="0"/>
              <a:t>dukomentasi</a:t>
            </a:r>
            <a:r>
              <a:rPr lang="en-US" dirty="0" smtClean="0"/>
              <a:t> </a:t>
            </a:r>
            <a:r>
              <a:rPr lang="en-US" dirty="0" err="1" smtClean="0"/>
              <a:t>dan</a:t>
            </a:r>
            <a:r>
              <a:rPr lang="en-US" dirty="0" smtClean="0"/>
              <a:t> </a:t>
            </a:r>
            <a:r>
              <a:rPr lang="en-US" dirty="0" err="1" smtClean="0"/>
              <a:t>informasi</a:t>
            </a:r>
            <a:r>
              <a:rPr lang="en-US" dirty="0" smtClean="0"/>
              <a:t>; </a:t>
            </a:r>
            <a:r>
              <a:rPr lang="en-US" dirty="0" err="1" smtClean="0"/>
              <a:t>mengkoordinasikan</a:t>
            </a:r>
            <a:r>
              <a:rPr lang="en-US" dirty="0" smtClean="0"/>
              <a:t> </a:t>
            </a:r>
            <a:r>
              <a:rPr lang="en-US" dirty="0" err="1" smtClean="0"/>
              <a:t>pengidentifikasian</a:t>
            </a:r>
            <a:r>
              <a:rPr lang="en-US" dirty="0" smtClean="0"/>
              <a:t> </a:t>
            </a:r>
            <a:r>
              <a:rPr lang="en-US" dirty="0" err="1" smtClean="0"/>
              <a:t>produk</a:t>
            </a:r>
            <a:r>
              <a:rPr lang="en-US" dirty="0" smtClean="0"/>
              <a:t> </a:t>
            </a:r>
            <a:r>
              <a:rPr lang="en-US" dirty="0" err="1" smtClean="0"/>
              <a:t>hukum</a:t>
            </a:r>
            <a:r>
              <a:rPr lang="en-US" dirty="0" smtClean="0"/>
              <a:t> </a:t>
            </a:r>
            <a:r>
              <a:rPr lang="en-US" dirty="0" err="1" smtClean="0"/>
              <a:t>daerah</a:t>
            </a:r>
            <a:r>
              <a:rPr lang="en-US" dirty="0" smtClean="0"/>
              <a:t> </a:t>
            </a:r>
            <a:r>
              <a:rPr lang="en-US" dirty="0" err="1" smtClean="0"/>
              <a:t>serta</a:t>
            </a:r>
            <a:r>
              <a:rPr lang="en-US" dirty="0" smtClean="0"/>
              <a:t> </a:t>
            </a:r>
            <a:r>
              <a:rPr lang="en-US" dirty="0" err="1" smtClean="0"/>
              <a:t>menginventarisir</a:t>
            </a:r>
            <a:r>
              <a:rPr lang="en-US" dirty="0" smtClean="0"/>
              <a:t> </a:t>
            </a:r>
            <a:r>
              <a:rPr lang="en-US" dirty="0" err="1" smtClean="0"/>
              <a:t>permasalahan</a:t>
            </a:r>
            <a:r>
              <a:rPr lang="en-US" dirty="0" smtClean="0"/>
              <a:t> </a:t>
            </a:r>
            <a:r>
              <a:rPr lang="en-US" dirty="0" err="1" smtClean="0"/>
              <a:t>kelembagan</a:t>
            </a:r>
            <a:r>
              <a:rPr lang="en-US" dirty="0" smtClean="0"/>
              <a:t> </a:t>
            </a:r>
            <a:r>
              <a:rPr lang="en-US" dirty="0" err="1" smtClean="0"/>
              <a:t>sesuai</a:t>
            </a:r>
            <a:r>
              <a:rPr lang="en-US" dirty="0" smtClean="0"/>
              <a:t> </a:t>
            </a:r>
            <a:r>
              <a:rPr lang="en-US" dirty="0" err="1" smtClean="0"/>
              <a:t>dengan</a:t>
            </a:r>
            <a:r>
              <a:rPr lang="en-US" dirty="0" smtClean="0"/>
              <a:t> </a:t>
            </a:r>
            <a:r>
              <a:rPr lang="en-US" dirty="0" err="1" smtClean="0"/>
              <a:t>ketentuan</a:t>
            </a:r>
            <a:r>
              <a:rPr lang="en-US" dirty="0" smtClean="0"/>
              <a:t> </a:t>
            </a:r>
            <a:r>
              <a:rPr lang="en-US" dirty="0" err="1" smtClean="0"/>
              <a:t>peraturan</a:t>
            </a:r>
            <a:r>
              <a:rPr lang="en-US" dirty="0" smtClean="0"/>
              <a:t> perundang0undangan.</a:t>
            </a:r>
          </a:p>
          <a:p>
            <a:pPr algn="just" eaLnBrk="1" fontAlgn="auto" hangingPunct="1">
              <a:spcAft>
                <a:spcPts val="0"/>
              </a:spcAft>
              <a:buFont typeface="Arial" pitchFamily="34" charset="0"/>
              <a:buNone/>
              <a:defRPr/>
            </a:pPr>
            <a:r>
              <a:rPr lang="en-US" dirty="0" smtClean="0"/>
              <a:t> </a:t>
            </a:r>
          </a:p>
          <a:p>
            <a:pPr algn="just" eaLnBrk="1" fontAlgn="auto" hangingPunct="1">
              <a:spcAft>
                <a:spcPts val="0"/>
              </a:spcAft>
              <a:buFont typeface="Arial" pitchFamily="34" charset="0"/>
              <a:buNone/>
              <a:defRPr/>
            </a:pPr>
            <a:r>
              <a:rPr lang="en-US" b="1" dirty="0" smtClean="0"/>
              <a:t>B.	FUNGSI</a:t>
            </a:r>
            <a:endParaRPr lang="en-US" dirty="0" smtClean="0"/>
          </a:p>
          <a:p>
            <a:pPr marL="685800" algn="just" eaLnBrk="1" fontAlgn="auto" hangingPunct="1">
              <a:spcAft>
                <a:spcPts val="0"/>
              </a:spcAft>
              <a:buFont typeface="Arial" pitchFamily="34" charset="0"/>
              <a:buChar char="•"/>
              <a:defRPr/>
            </a:pPr>
            <a:r>
              <a:rPr lang="en-US" dirty="0" err="1" smtClean="0"/>
              <a:t>Penyusunan</a:t>
            </a:r>
            <a:r>
              <a:rPr lang="en-US" dirty="0" smtClean="0"/>
              <a:t> </a:t>
            </a:r>
            <a:r>
              <a:rPr lang="en-US" dirty="0" err="1" smtClean="0"/>
              <a:t>rencana</a:t>
            </a:r>
            <a:r>
              <a:rPr lang="en-US" dirty="0" smtClean="0"/>
              <a:t> </a:t>
            </a:r>
            <a:r>
              <a:rPr lang="en-US" dirty="0" err="1" smtClean="0"/>
              <a:t>pelaksanaan</a:t>
            </a:r>
            <a:r>
              <a:rPr lang="en-US" dirty="0" smtClean="0"/>
              <a:t> </a:t>
            </a:r>
            <a:r>
              <a:rPr lang="en-US" dirty="0" err="1" smtClean="0"/>
              <a:t>tugas</a:t>
            </a:r>
            <a:r>
              <a:rPr lang="en-US" dirty="0" smtClean="0"/>
              <a:t> </a:t>
            </a:r>
            <a:r>
              <a:rPr lang="en-US" dirty="0" err="1" smtClean="0"/>
              <a:t>sekretariat</a:t>
            </a:r>
            <a:endParaRPr lang="en-US" dirty="0" smtClean="0"/>
          </a:p>
          <a:p>
            <a:pPr marL="685800" algn="just" eaLnBrk="1" fontAlgn="auto" hangingPunct="1">
              <a:spcAft>
                <a:spcPts val="0"/>
              </a:spcAft>
              <a:buFont typeface="Arial" pitchFamily="34" charset="0"/>
              <a:buChar char="•"/>
              <a:defRPr/>
            </a:pPr>
            <a:r>
              <a:rPr lang="en-US" dirty="0" err="1" smtClean="0"/>
              <a:t>Penyusunan</a:t>
            </a:r>
            <a:r>
              <a:rPr lang="en-US" dirty="0" smtClean="0"/>
              <a:t> </a:t>
            </a:r>
            <a:r>
              <a:rPr lang="en-US" dirty="0" err="1" smtClean="0"/>
              <a:t>rencana</a:t>
            </a:r>
            <a:r>
              <a:rPr lang="en-US" dirty="0" smtClean="0"/>
              <a:t> program </a:t>
            </a:r>
            <a:r>
              <a:rPr lang="en-US" dirty="0" err="1" smtClean="0"/>
              <a:t>kerja</a:t>
            </a:r>
            <a:r>
              <a:rPr lang="en-US" dirty="0" smtClean="0"/>
              <a:t> </a:t>
            </a:r>
            <a:r>
              <a:rPr lang="en-US" dirty="0" err="1" smtClean="0"/>
              <a:t>dan</a:t>
            </a:r>
            <a:r>
              <a:rPr lang="en-US" dirty="0" smtClean="0"/>
              <a:t> </a:t>
            </a:r>
            <a:r>
              <a:rPr lang="en-US" dirty="0" err="1" smtClean="0"/>
              <a:t>anggaran</a:t>
            </a:r>
            <a:r>
              <a:rPr lang="en-US" dirty="0" smtClean="0"/>
              <a:t> </a:t>
            </a:r>
            <a:r>
              <a:rPr lang="en-US" dirty="0" err="1" smtClean="0"/>
              <a:t>belanja</a:t>
            </a:r>
            <a:r>
              <a:rPr lang="en-US" dirty="0" smtClean="0"/>
              <a:t> </a:t>
            </a:r>
            <a:r>
              <a:rPr lang="en-US" dirty="0" err="1" smtClean="0"/>
              <a:t>Dinas</a:t>
            </a:r>
            <a:r>
              <a:rPr lang="en-US" dirty="0" smtClean="0"/>
              <a:t> </a:t>
            </a:r>
            <a:r>
              <a:rPr lang="en-US" dirty="0" err="1" smtClean="0"/>
              <a:t>Pemberdayaan</a:t>
            </a:r>
            <a:r>
              <a:rPr lang="en-US" dirty="0" smtClean="0"/>
              <a:t> </a:t>
            </a:r>
            <a:r>
              <a:rPr lang="en-US" dirty="0" err="1" smtClean="0"/>
              <a:t>perempuan</a:t>
            </a:r>
            <a:r>
              <a:rPr lang="en-US" dirty="0" smtClean="0"/>
              <a:t> </a:t>
            </a:r>
            <a:r>
              <a:rPr lang="en-US" dirty="0" err="1" smtClean="0"/>
              <a:t>perlindungan</a:t>
            </a:r>
            <a:r>
              <a:rPr lang="en-US" dirty="0" smtClean="0"/>
              <a:t> </a:t>
            </a:r>
            <a:r>
              <a:rPr lang="en-US" dirty="0" err="1" smtClean="0"/>
              <a:t>anak</a:t>
            </a:r>
            <a:r>
              <a:rPr lang="en-US" dirty="0" smtClean="0"/>
              <a:t>, </a:t>
            </a:r>
            <a:r>
              <a:rPr lang="en-US" dirty="0" err="1" smtClean="0"/>
              <a:t>pengendalian</a:t>
            </a:r>
            <a:r>
              <a:rPr lang="en-US" dirty="0" smtClean="0"/>
              <a:t> </a:t>
            </a:r>
            <a:r>
              <a:rPr lang="en-US" dirty="0" err="1" smtClean="0"/>
              <a:t>penduduk</a:t>
            </a:r>
            <a:r>
              <a:rPr lang="en-US" dirty="0" smtClean="0"/>
              <a:t> </a:t>
            </a:r>
            <a:r>
              <a:rPr lang="en-US" dirty="0" err="1" smtClean="0"/>
              <a:t>dan</a:t>
            </a:r>
            <a:r>
              <a:rPr lang="en-US" dirty="0" smtClean="0"/>
              <a:t> </a:t>
            </a:r>
            <a:r>
              <a:rPr lang="en-US" dirty="0" err="1" smtClean="0"/>
              <a:t>keluarga</a:t>
            </a:r>
            <a:r>
              <a:rPr lang="en-US" dirty="0" smtClean="0"/>
              <a:t> </a:t>
            </a:r>
            <a:r>
              <a:rPr lang="en-US" dirty="0" err="1" smtClean="0"/>
              <a:t>berencana</a:t>
            </a:r>
            <a:r>
              <a:rPr lang="en-US" dirty="0" smtClean="0"/>
              <a:t> </a:t>
            </a:r>
          </a:p>
          <a:p>
            <a:pPr marL="685800" algn="just" eaLnBrk="1" fontAlgn="auto" hangingPunct="1">
              <a:spcAft>
                <a:spcPts val="0"/>
              </a:spcAft>
              <a:buFont typeface="Arial" pitchFamily="34" charset="0"/>
              <a:buChar char="•"/>
              <a:defRPr/>
            </a:pPr>
            <a:r>
              <a:rPr lang="en-US" dirty="0" err="1" smtClean="0"/>
              <a:t>Pengelolaan</a:t>
            </a:r>
            <a:r>
              <a:rPr lang="en-US" dirty="0" smtClean="0"/>
              <a:t> </a:t>
            </a:r>
            <a:r>
              <a:rPr lang="en-US" dirty="0" err="1" smtClean="0"/>
              <a:t>kepegawaian</a:t>
            </a:r>
            <a:r>
              <a:rPr lang="en-US" dirty="0" smtClean="0"/>
              <a:t>, </a:t>
            </a:r>
            <a:r>
              <a:rPr lang="en-US" dirty="0" err="1" smtClean="0"/>
              <a:t>perlengkapan</a:t>
            </a:r>
            <a:r>
              <a:rPr lang="en-US" dirty="0" smtClean="0"/>
              <a:t>, </a:t>
            </a:r>
            <a:r>
              <a:rPr lang="en-US" dirty="0" err="1" smtClean="0"/>
              <a:t>persuratan</a:t>
            </a:r>
            <a:r>
              <a:rPr lang="en-US" dirty="0" smtClean="0"/>
              <a:t>, </a:t>
            </a:r>
            <a:r>
              <a:rPr lang="en-US" dirty="0" err="1" smtClean="0"/>
              <a:t>dokumentasi</a:t>
            </a:r>
            <a:r>
              <a:rPr lang="en-US" dirty="0" smtClean="0"/>
              <a:t> </a:t>
            </a:r>
            <a:r>
              <a:rPr lang="en-US" dirty="0" err="1" smtClean="0"/>
              <a:t>dan</a:t>
            </a:r>
            <a:r>
              <a:rPr lang="en-US" dirty="0" smtClean="0"/>
              <a:t> </a:t>
            </a:r>
            <a:r>
              <a:rPr lang="en-US" dirty="0" err="1" smtClean="0"/>
              <a:t>informasi</a:t>
            </a:r>
            <a:endParaRPr lang="en-US" dirty="0" smtClean="0"/>
          </a:p>
          <a:p>
            <a:pPr algn="just" eaLnBrk="1" fontAlgn="auto" hangingPunct="1">
              <a:spcAft>
                <a:spcPts val="0"/>
              </a:spcAft>
              <a:buFont typeface="Arial" pitchFamily="34" charset="0"/>
              <a:buNone/>
              <a:defRPr/>
            </a:pPr>
            <a:r>
              <a:rPr lang="en-US" dirty="0" smtClean="0"/>
              <a:t> </a:t>
            </a:r>
          </a:p>
          <a:p>
            <a:pPr algn="just" eaLnBrk="1" fontAlgn="auto" hangingPunct="1">
              <a:spcAft>
                <a:spcPts val="0"/>
              </a:spcAft>
              <a:buFont typeface="Arial" pitchFamily="34" charset="0"/>
              <a:buNone/>
              <a:defRPr/>
            </a:pPr>
            <a:r>
              <a:rPr lang="en-US" b="1" dirty="0" smtClean="0"/>
              <a:t>C.	URAIAN  TUGAS</a:t>
            </a:r>
            <a:endParaRPr lang="en-US" dirty="0" smtClean="0"/>
          </a:p>
          <a:p>
            <a:pPr marL="685800" algn="just" eaLnBrk="1" fontAlgn="auto" hangingPunct="1">
              <a:spcAft>
                <a:spcPts val="0"/>
              </a:spcAft>
              <a:buFont typeface="Arial" pitchFamily="34" charset="0"/>
              <a:buChar char="•"/>
              <a:defRPr/>
            </a:pPr>
            <a:r>
              <a:rPr lang="en-US" dirty="0" err="1" smtClean="0"/>
              <a:t>Mengkoordinir</a:t>
            </a:r>
            <a:r>
              <a:rPr lang="en-US" dirty="0" smtClean="0"/>
              <a:t> </a:t>
            </a:r>
            <a:r>
              <a:rPr lang="en-US" dirty="0" err="1" smtClean="0"/>
              <a:t>penyusunan</a:t>
            </a:r>
            <a:r>
              <a:rPr lang="en-US" dirty="0" smtClean="0"/>
              <a:t> </a:t>
            </a:r>
            <a:r>
              <a:rPr lang="en-US" dirty="0" err="1" smtClean="0"/>
              <a:t>rencana</a:t>
            </a:r>
            <a:r>
              <a:rPr lang="en-US" dirty="0" smtClean="0"/>
              <a:t> </a:t>
            </a:r>
            <a:r>
              <a:rPr lang="en-US" dirty="0" err="1" smtClean="0"/>
              <a:t>kerja</a:t>
            </a:r>
            <a:r>
              <a:rPr lang="en-US" dirty="0" smtClean="0"/>
              <a:t> </a:t>
            </a:r>
            <a:r>
              <a:rPr lang="en-US" dirty="0" err="1" smtClean="0"/>
              <a:t>sekretariat</a:t>
            </a:r>
            <a:r>
              <a:rPr lang="en-US" dirty="0" smtClean="0"/>
              <a:t>;</a:t>
            </a:r>
          </a:p>
          <a:p>
            <a:pPr marL="685800" algn="just" eaLnBrk="1" fontAlgn="auto" hangingPunct="1">
              <a:spcAft>
                <a:spcPts val="0"/>
              </a:spcAft>
              <a:buFont typeface="Arial" pitchFamily="34" charset="0"/>
              <a:buChar char="•"/>
              <a:defRPr/>
            </a:pPr>
            <a:r>
              <a:rPr lang="en-US" dirty="0" err="1" smtClean="0"/>
              <a:t>Mengkoordinir</a:t>
            </a:r>
            <a:r>
              <a:rPr lang="en-US" dirty="0" smtClean="0"/>
              <a:t> </a:t>
            </a:r>
            <a:r>
              <a:rPr lang="en-US" dirty="0" err="1" smtClean="0"/>
              <a:t>penyusunan</a:t>
            </a:r>
            <a:r>
              <a:rPr lang="en-US" dirty="0" smtClean="0"/>
              <a:t> </a:t>
            </a:r>
            <a:r>
              <a:rPr lang="en-US" dirty="0" err="1" smtClean="0"/>
              <a:t>konsep</a:t>
            </a:r>
            <a:r>
              <a:rPr lang="en-US" dirty="0" smtClean="0"/>
              <a:t> </a:t>
            </a:r>
            <a:r>
              <a:rPr lang="en-US" dirty="0" err="1" smtClean="0"/>
              <a:t>kebijakan</a:t>
            </a:r>
            <a:r>
              <a:rPr lang="en-US" dirty="0" smtClean="0"/>
              <a:t> </a:t>
            </a:r>
            <a:r>
              <a:rPr lang="en-US" dirty="0" err="1" smtClean="0"/>
              <a:t>dan</a:t>
            </a:r>
            <a:r>
              <a:rPr lang="en-US" dirty="0" smtClean="0"/>
              <a:t> </a:t>
            </a:r>
            <a:r>
              <a:rPr lang="en-US" dirty="0" err="1" smtClean="0"/>
              <a:t>strategi</a:t>
            </a:r>
            <a:r>
              <a:rPr lang="en-US" dirty="0" smtClean="0"/>
              <a:t> </a:t>
            </a:r>
            <a:r>
              <a:rPr lang="en-US" dirty="0" err="1" smtClean="0"/>
              <a:t>pelaksanaan</a:t>
            </a:r>
            <a:r>
              <a:rPr lang="en-US" dirty="0" smtClean="0"/>
              <a:t> </a:t>
            </a:r>
            <a:r>
              <a:rPr lang="en-US" dirty="0" err="1" smtClean="0"/>
              <a:t>kegiatan</a:t>
            </a:r>
            <a:r>
              <a:rPr lang="en-US" dirty="0" smtClean="0"/>
              <a:t> </a:t>
            </a:r>
            <a:r>
              <a:rPr lang="en-US" dirty="0" err="1" smtClean="0"/>
              <a:t>bagian</a:t>
            </a:r>
            <a:r>
              <a:rPr lang="en-US" dirty="0" smtClean="0"/>
              <a:t> </a:t>
            </a:r>
            <a:r>
              <a:rPr lang="en-US" dirty="0" err="1" smtClean="0"/>
              <a:t>umum</a:t>
            </a:r>
            <a:r>
              <a:rPr lang="en-US" dirty="0" smtClean="0"/>
              <a:t>, </a:t>
            </a:r>
            <a:r>
              <a:rPr lang="en-US" dirty="0" err="1" smtClean="0"/>
              <a:t>bagian</a:t>
            </a:r>
            <a:r>
              <a:rPr lang="en-US" dirty="0" smtClean="0"/>
              <a:t> </a:t>
            </a:r>
            <a:r>
              <a:rPr lang="en-US" dirty="0" err="1" smtClean="0"/>
              <a:t>perencanaan</a:t>
            </a:r>
            <a:r>
              <a:rPr lang="en-US" dirty="0" smtClean="0"/>
              <a:t> </a:t>
            </a:r>
            <a:r>
              <a:rPr lang="en-US" dirty="0" err="1" smtClean="0"/>
              <a:t>dan</a:t>
            </a:r>
            <a:r>
              <a:rPr lang="en-US" dirty="0" smtClean="0"/>
              <a:t> </a:t>
            </a:r>
            <a:r>
              <a:rPr lang="en-US" dirty="0" err="1" smtClean="0"/>
              <a:t>pelaporan</a:t>
            </a:r>
            <a:r>
              <a:rPr lang="en-US" dirty="0" smtClean="0"/>
              <a:t> </a:t>
            </a:r>
            <a:r>
              <a:rPr lang="en-US" dirty="0" err="1" smtClean="0"/>
              <a:t>serta</a:t>
            </a:r>
            <a:r>
              <a:rPr lang="en-US" dirty="0" smtClean="0"/>
              <a:t> </a:t>
            </a:r>
            <a:r>
              <a:rPr lang="en-US" dirty="0" err="1" smtClean="0"/>
              <a:t>bagian</a:t>
            </a:r>
            <a:r>
              <a:rPr lang="en-US" dirty="0" smtClean="0"/>
              <a:t> </a:t>
            </a:r>
            <a:r>
              <a:rPr lang="en-US" dirty="0" err="1" smtClean="0"/>
              <a:t>keuangan</a:t>
            </a:r>
            <a:r>
              <a:rPr lang="en-US" dirty="0" smtClean="0"/>
              <a:t>;</a:t>
            </a:r>
          </a:p>
          <a:p>
            <a:pPr marL="685800" algn="just" eaLnBrk="1" fontAlgn="auto" hangingPunct="1">
              <a:spcAft>
                <a:spcPts val="0"/>
              </a:spcAft>
              <a:buFont typeface="Arial" pitchFamily="34" charset="0"/>
              <a:buChar char="•"/>
              <a:defRPr/>
            </a:pPr>
            <a:r>
              <a:rPr lang="en-US" dirty="0" err="1" smtClean="0"/>
              <a:t>Mengkoordinir</a:t>
            </a:r>
            <a:r>
              <a:rPr lang="en-US" dirty="0" smtClean="0"/>
              <a:t> </a:t>
            </a:r>
            <a:r>
              <a:rPr lang="en-US" dirty="0" err="1" smtClean="0"/>
              <a:t>penyusunan</a:t>
            </a:r>
            <a:r>
              <a:rPr lang="en-US" dirty="0" smtClean="0"/>
              <a:t> </a:t>
            </a:r>
            <a:r>
              <a:rPr lang="en-US" dirty="0" err="1" smtClean="0"/>
              <a:t>pedoman</a:t>
            </a:r>
            <a:r>
              <a:rPr lang="en-US" dirty="0" smtClean="0"/>
              <a:t> </a:t>
            </a:r>
            <a:r>
              <a:rPr lang="en-US" dirty="0" err="1" smtClean="0"/>
              <a:t>pelaksanan</a:t>
            </a:r>
            <a:r>
              <a:rPr lang="en-US" dirty="0" smtClean="0"/>
              <a:t> </a:t>
            </a:r>
            <a:r>
              <a:rPr lang="en-US" dirty="0" err="1" smtClean="0"/>
              <a:t>dan</a:t>
            </a:r>
            <a:r>
              <a:rPr lang="en-US" dirty="0" smtClean="0"/>
              <a:t> </a:t>
            </a:r>
            <a:r>
              <a:rPr lang="en-US" dirty="0" err="1" smtClean="0"/>
              <a:t>petunjuk</a:t>
            </a:r>
            <a:r>
              <a:rPr lang="en-US" dirty="0" smtClean="0"/>
              <a:t> </a:t>
            </a:r>
            <a:r>
              <a:rPr lang="en-US" dirty="0" err="1" smtClean="0"/>
              <a:t>teknis</a:t>
            </a:r>
            <a:r>
              <a:rPr lang="en-US" dirty="0" smtClean="0"/>
              <a:t> </a:t>
            </a:r>
            <a:r>
              <a:rPr lang="en-US" dirty="0" err="1" smtClean="0"/>
              <a:t>pelaksanaan</a:t>
            </a:r>
            <a:r>
              <a:rPr lang="en-US" dirty="0" smtClean="0"/>
              <a:t> </a:t>
            </a:r>
            <a:r>
              <a:rPr lang="en-US" dirty="0" err="1" smtClean="0"/>
              <a:t>kegiatan</a:t>
            </a:r>
            <a:r>
              <a:rPr lang="en-US" dirty="0" smtClean="0"/>
              <a:t> </a:t>
            </a:r>
            <a:r>
              <a:rPr lang="en-US" dirty="0" err="1" smtClean="0"/>
              <a:t>bagian</a:t>
            </a:r>
            <a:r>
              <a:rPr lang="en-US" dirty="0" smtClean="0"/>
              <a:t> </a:t>
            </a:r>
            <a:r>
              <a:rPr lang="en-US" dirty="0" err="1" smtClean="0"/>
              <a:t>umum</a:t>
            </a:r>
            <a:r>
              <a:rPr lang="en-US" dirty="0" smtClean="0"/>
              <a:t>, </a:t>
            </a:r>
            <a:r>
              <a:rPr lang="en-US" dirty="0" err="1" smtClean="0"/>
              <a:t>bagian</a:t>
            </a:r>
            <a:r>
              <a:rPr lang="en-US" dirty="0" smtClean="0"/>
              <a:t> </a:t>
            </a:r>
            <a:r>
              <a:rPr lang="en-US" dirty="0" err="1" smtClean="0"/>
              <a:t>perencanaan</a:t>
            </a:r>
            <a:r>
              <a:rPr lang="en-US" dirty="0" smtClean="0"/>
              <a:t> </a:t>
            </a:r>
            <a:r>
              <a:rPr lang="en-US" dirty="0" err="1" smtClean="0"/>
              <a:t>dan</a:t>
            </a:r>
            <a:r>
              <a:rPr lang="en-US" dirty="0" smtClean="0"/>
              <a:t> </a:t>
            </a:r>
            <a:r>
              <a:rPr lang="en-US" dirty="0" err="1" smtClean="0"/>
              <a:t>pelaporan</a:t>
            </a:r>
            <a:r>
              <a:rPr lang="en-US" dirty="0" smtClean="0"/>
              <a:t> </a:t>
            </a:r>
            <a:r>
              <a:rPr lang="en-US" dirty="0" err="1" smtClean="0"/>
              <a:t>serta</a:t>
            </a:r>
            <a:r>
              <a:rPr lang="en-US" dirty="0" smtClean="0"/>
              <a:t> </a:t>
            </a:r>
            <a:r>
              <a:rPr lang="en-US" dirty="0" err="1" smtClean="0"/>
              <a:t>bagian</a:t>
            </a:r>
            <a:r>
              <a:rPr lang="en-US" dirty="0" smtClean="0"/>
              <a:t> </a:t>
            </a:r>
            <a:r>
              <a:rPr lang="en-US" dirty="0" err="1" smtClean="0"/>
              <a:t>keuangan</a:t>
            </a:r>
            <a:r>
              <a:rPr lang="en-US" dirty="0" smtClean="0"/>
              <a:t>;</a:t>
            </a:r>
          </a:p>
          <a:p>
            <a:pPr marL="685800" algn="just" eaLnBrk="1" fontAlgn="auto" hangingPunct="1">
              <a:spcAft>
                <a:spcPts val="0"/>
              </a:spcAft>
              <a:buFont typeface="Arial" pitchFamily="34" charset="0"/>
              <a:buChar char="•"/>
              <a:defRPr/>
            </a:pPr>
            <a:r>
              <a:rPr lang="en-US" dirty="0" err="1" smtClean="0"/>
              <a:t>Koordinasi</a:t>
            </a:r>
            <a:r>
              <a:rPr lang="en-US" dirty="0" smtClean="0"/>
              <a:t> </a:t>
            </a:r>
            <a:r>
              <a:rPr lang="en-US" dirty="0" err="1" smtClean="0"/>
              <a:t>dan</a:t>
            </a:r>
            <a:r>
              <a:rPr lang="en-US" dirty="0" smtClean="0"/>
              <a:t> </a:t>
            </a:r>
            <a:r>
              <a:rPr lang="en-US" dirty="0" err="1" smtClean="0"/>
              <a:t>sinkronisasi</a:t>
            </a:r>
            <a:r>
              <a:rPr lang="en-US" dirty="0" smtClean="0"/>
              <a:t> </a:t>
            </a:r>
            <a:r>
              <a:rPr lang="en-US" dirty="0" err="1" smtClean="0"/>
              <a:t>pelaksanaan</a:t>
            </a:r>
            <a:r>
              <a:rPr lang="en-US" dirty="0" smtClean="0"/>
              <a:t> </a:t>
            </a:r>
            <a:r>
              <a:rPr lang="en-US" dirty="0" err="1" smtClean="0"/>
              <a:t>kegiatan</a:t>
            </a:r>
            <a:r>
              <a:rPr lang="en-US" dirty="0" smtClean="0"/>
              <a:t> </a:t>
            </a:r>
            <a:r>
              <a:rPr lang="en-US" dirty="0" err="1" smtClean="0"/>
              <a:t>bagian</a:t>
            </a:r>
            <a:r>
              <a:rPr lang="en-US" dirty="0" smtClean="0"/>
              <a:t> </a:t>
            </a:r>
            <a:r>
              <a:rPr lang="en-US" dirty="0" err="1" smtClean="0"/>
              <a:t>umum</a:t>
            </a:r>
            <a:r>
              <a:rPr lang="en-US" dirty="0" smtClean="0"/>
              <a:t>, </a:t>
            </a:r>
            <a:r>
              <a:rPr lang="en-US" dirty="0" err="1" smtClean="0"/>
              <a:t>bagian</a:t>
            </a:r>
            <a:r>
              <a:rPr lang="en-US" dirty="0" smtClean="0"/>
              <a:t> </a:t>
            </a:r>
            <a:r>
              <a:rPr lang="en-US" dirty="0" err="1" smtClean="0"/>
              <a:t>perencanaan</a:t>
            </a:r>
            <a:r>
              <a:rPr lang="en-US" dirty="0" smtClean="0"/>
              <a:t> </a:t>
            </a:r>
            <a:r>
              <a:rPr lang="en-US" dirty="0" err="1" smtClean="0"/>
              <a:t>dan</a:t>
            </a:r>
            <a:r>
              <a:rPr lang="en-US" dirty="0" smtClean="0"/>
              <a:t> </a:t>
            </a:r>
            <a:r>
              <a:rPr lang="en-US" dirty="0" err="1" smtClean="0"/>
              <a:t>pelaporan</a:t>
            </a:r>
            <a:r>
              <a:rPr lang="en-US" dirty="0" smtClean="0"/>
              <a:t> </a:t>
            </a:r>
            <a:r>
              <a:rPr lang="en-US" dirty="0" err="1" smtClean="0"/>
              <a:t>serta</a:t>
            </a:r>
            <a:r>
              <a:rPr lang="en-US" dirty="0" smtClean="0"/>
              <a:t> </a:t>
            </a:r>
            <a:r>
              <a:rPr lang="en-US" dirty="0" err="1" smtClean="0"/>
              <a:t>bagian</a:t>
            </a:r>
            <a:r>
              <a:rPr lang="en-US" dirty="0" smtClean="0"/>
              <a:t> </a:t>
            </a:r>
            <a:r>
              <a:rPr lang="en-US" dirty="0" err="1" smtClean="0"/>
              <a:t>keuangan</a:t>
            </a:r>
            <a:r>
              <a:rPr lang="en-US" dirty="0" smtClean="0"/>
              <a:t>;</a:t>
            </a:r>
          </a:p>
          <a:p>
            <a:pPr marL="685800" algn="just" eaLnBrk="1" fontAlgn="auto" hangingPunct="1">
              <a:spcAft>
                <a:spcPts val="0"/>
              </a:spcAft>
              <a:buFont typeface="Arial" pitchFamily="34" charset="0"/>
              <a:buChar char="•"/>
              <a:defRPr/>
            </a:pPr>
            <a:r>
              <a:rPr lang="en-US" dirty="0" err="1" smtClean="0"/>
              <a:t>Mengembangkan</a:t>
            </a:r>
            <a:r>
              <a:rPr lang="en-US" dirty="0" smtClean="0"/>
              <a:t> </a:t>
            </a:r>
            <a:r>
              <a:rPr lang="en-US" dirty="0" err="1" smtClean="0"/>
              <a:t>kerjasam</a:t>
            </a:r>
            <a:r>
              <a:rPr lang="en-US" dirty="0" smtClean="0"/>
              <a:t> </a:t>
            </a:r>
            <a:r>
              <a:rPr lang="en-US" dirty="0" err="1" smtClean="0"/>
              <a:t>lintas</a:t>
            </a:r>
            <a:r>
              <a:rPr lang="en-US" dirty="0" smtClean="0"/>
              <a:t> program </a:t>
            </a:r>
            <a:r>
              <a:rPr lang="en-US" dirty="0" err="1" smtClean="0"/>
              <a:t>dan</a:t>
            </a:r>
            <a:r>
              <a:rPr lang="en-US" dirty="0" smtClean="0"/>
              <a:t> </a:t>
            </a:r>
            <a:r>
              <a:rPr lang="en-US" dirty="0" err="1" smtClean="0"/>
              <a:t>lintas</a:t>
            </a:r>
            <a:r>
              <a:rPr lang="en-US" dirty="0" smtClean="0"/>
              <a:t> </a:t>
            </a:r>
            <a:r>
              <a:rPr lang="en-US" dirty="0" err="1" smtClean="0"/>
              <a:t>sektor</a:t>
            </a:r>
            <a:r>
              <a:rPr lang="en-US" dirty="0" smtClean="0"/>
              <a:t> </a:t>
            </a:r>
            <a:r>
              <a:rPr lang="en-US" dirty="0" err="1" smtClean="0"/>
              <a:t>untuk</a:t>
            </a:r>
            <a:r>
              <a:rPr lang="en-US" dirty="0" smtClean="0"/>
              <a:t> </a:t>
            </a:r>
            <a:r>
              <a:rPr lang="en-US" dirty="0" err="1" smtClean="0"/>
              <a:t>tercapainya</a:t>
            </a:r>
            <a:r>
              <a:rPr lang="en-US" dirty="0" smtClean="0"/>
              <a:t> </a:t>
            </a:r>
            <a:r>
              <a:rPr lang="en-US" dirty="0" err="1" smtClean="0"/>
              <a:t>pengembangan</a:t>
            </a:r>
            <a:r>
              <a:rPr lang="en-US" dirty="0" smtClean="0"/>
              <a:t> </a:t>
            </a:r>
            <a:r>
              <a:rPr lang="en-US" dirty="0" err="1" smtClean="0"/>
              <a:t>pelaksanaan</a:t>
            </a:r>
            <a:r>
              <a:rPr lang="en-US" dirty="0" smtClean="0"/>
              <a:t> </a:t>
            </a:r>
            <a:r>
              <a:rPr lang="en-US" dirty="0" err="1" smtClean="0"/>
              <a:t>kegiatan</a:t>
            </a:r>
            <a:r>
              <a:rPr lang="en-US" dirty="0" smtClean="0"/>
              <a:t> </a:t>
            </a:r>
            <a:r>
              <a:rPr lang="en-US" dirty="0" err="1" smtClean="0"/>
              <a:t>bagian</a:t>
            </a:r>
            <a:r>
              <a:rPr lang="en-US" dirty="0" smtClean="0"/>
              <a:t> </a:t>
            </a:r>
            <a:r>
              <a:rPr lang="en-US" dirty="0" err="1" smtClean="0"/>
              <a:t>umum</a:t>
            </a:r>
            <a:r>
              <a:rPr lang="en-US" dirty="0" smtClean="0"/>
              <a:t>, </a:t>
            </a:r>
            <a:r>
              <a:rPr lang="en-US" dirty="0" err="1" smtClean="0"/>
              <a:t>bagian</a:t>
            </a:r>
            <a:r>
              <a:rPr lang="en-US" dirty="0" smtClean="0"/>
              <a:t> </a:t>
            </a:r>
            <a:r>
              <a:rPr lang="en-US" dirty="0" err="1" smtClean="0"/>
              <a:t>perencanaan</a:t>
            </a:r>
            <a:r>
              <a:rPr lang="en-US" dirty="0" smtClean="0"/>
              <a:t> </a:t>
            </a:r>
            <a:r>
              <a:rPr lang="en-US" dirty="0" err="1" smtClean="0"/>
              <a:t>dan</a:t>
            </a:r>
            <a:r>
              <a:rPr lang="en-US" dirty="0" smtClean="0"/>
              <a:t> </a:t>
            </a:r>
            <a:r>
              <a:rPr lang="en-US" dirty="0" err="1" smtClean="0"/>
              <a:t>pelaporan</a:t>
            </a:r>
            <a:r>
              <a:rPr lang="en-US" dirty="0" smtClean="0"/>
              <a:t> </a:t>
            </a:r>
            <a:r>
              <a:rPr lang="en-US" dirty="0" err="1" smtClean="0"/>
              <a:t>serta</a:t>
            </a:r>
            <a:r>
              <a:rPr lang="en-US" dirty="0" smtClean="0"/>
              <a:t> </a:t>
            </a:r>
            <a:r>
              <a:rPr lang="en-US" dirty="0" err="1" smtClean="0"/>
              <a:t>bagian</a:t>
            </a:r>
            <a:r>
              <a:rPr lang="en-US" dirty="0" smtClean="0"/>
              <a:t> </a:t>
            </a:r>
            <a:r>
              <a:rPr lang="en-US" dirty="0" err="1" smtClean="0"/>
              <a:t>keuangan</a:t>
            </a:r>
            <a:r>
              <a:rPr lang="en-US" dirty="0" smtClean="0"/>
              <a:t>;</a:t>
            </a:r>
          </a:p>
          <a:p>
            <a:pPr marL="685800" algn="just" eaLnBrk="1" fontAlgn="auto" hangingPunct="1">
              <a:spcAft>
                <a:spcPts val="0"/>
              </a:spcAft>
              <a:buFont typeface="Arial" pitchFamily="34" charset="0"/>
              <a:buChar char="•"/>
              <a:defRPr/>
            </a:pPr>
            <a:r>
              <a:rPr lang="en-US" dirty="0" err="1" smtClean="0"/>
              <a:t>Melakukan</a:t>
            </a:r>
            <a:r>
              <a:rPr lang="en-US" dirty="0" smtClean="0"/>
              <a:t> monitoring </a:t>
            </a:r>
            <a:r>
              <a:rPr lang="en-US" dirty="0" err="1" smtClean="0"/>
              <a:t>dan</a:t>
            </a:r>
            <a:r>
              <a:rPr lang="en-US" dirty="0" smtClean="0"/>
              <a:t> </a:t>
            </a:r>
            <a:r>
              <a:rPr lang="en-US" dirty="0" err="1" smtClean="0"/>
              <a:t>evaluasi</a:t>
            </a:r>
            <a:r>
              <a:rPr lang="en-US" dirty="0" smtClean="0"/>
              <a:t> </a:t>
            </a:r>
            <a:r>
              <a:rPr lang="en-US" dirty="0" err="1" smtClean="0"/>
              <a:t>Pelaksanaan</a:t>
            </a:r>
            <a:r>
              <a:rPr lang="en-US" dirty="0" smtClean="0"/>
              <a:t> </a:t>
            </a:r>
            <a:r>
              <a:rPr lang="en-US" dirty="0" err="1" smtClean="0"/>
              <a:t>kegiatan</a:t>
            </a:r>
            <a:r>
              <a:rPr lang="en-US" dirty="0" smtClean="0"/>
              <a:t> </a:t>
            </a:r>
            <a:r>
              <a:rPr lang="en-US" dirty="0" err="1" smtClean="0"/>
              <a:t>bagian</a:t>
            </a:r>
            <a:r>
              <a:rPr lang="en-US" dirty="0" smtClean="0"/>
              <a:t> </a:t>
            </a:r>
            <a:r>
              <a:rPr lang="en-US" dirty="0" err="1" smtClean="0"/>
              <a:t>umum</a:t>
            </a:r>
            <a:r>
              <a:rPr lang="en-US" dirty="0" smtClean="0"/>
              <a:t>, </a:t>
            </a:r>
            <a:r>
              <a:rPr lang="en-US" dirty="0" err="1" smtClean="0"/>
              <a:t>bagian</a:t>
            </a:r>
            <a:r>
              <a:rPr lang="en-US" dirty="0" smtClean="0"/>
              <a:t> </a:t>
            </a:r>
            <a:r>
              <a:rPr lang="en-US" dirty="0" err="1" smtClean="0"/>
              <a:t>perencanaan</a:t>
            </a:r>
            <a:r>
              <a:rPr lang="en-US" dirty="0" smtClean="0"/>
              <a:t> </a:t>
            </a:r>
            <a:r>
              <a:rPr lang="en-US" dirty="0" err="1" smtClean="0"/>
              <a:t>dan</a:t>
            </a:r>
            <a:r>
              <a:rPr lang="en-US" dirty="0" smtClean="0"/>
              <a:t> </a:t>
            </a:r>
            <a:r>
              <a:rPr lang="en-US" dirty="0" err="1" smtClean="0"/>
              <a:t>pelaporan</a:t>
            </a:r>
            <a:r>
              <a:rPr lang="en-US" dirty="0" smtClean="0"/>
              <a:t> </a:t>
            </a:r>
            <a:r>
              <a:rPr lang="en-US" dirty="0" err="1" smtClean="0"/>
              <a:t>serta</a:t>
            </a:r>
            <a:r>
              <a:rPr lang="en-US" dirty="0" smtClean="0"/>
              <a:t> </a:t>
            </a:r>
            <a:r>
              <a:rPr lang="en-US" dirty="0" err="1" smtClean="0"/>
              <a:t>bagian</a:t>
            </a:r>
            <a:r>
              <a:rPr lang="en-US" dirty="0" smtClean="0"/>
              <a:t> </a:t>
            </a:r>
            <a:r>
              <a:rPr lang="en-US" dirty="0" err="1" smtClean="0"/>
              <a:t>keuangan</a:t>
            </a:r>
            <a:r>
              <a:rPr lang="en-US" dirty="0" smtClean="0"/>
              <a:t>;</a:t>
            </a:r>
          </a:p>
          <a:p>
            <a:pPr marL="685800" algn="just" eaLnBrk="1" fontAlgn="auto" hangingPunct="1">
              <a:spcAft>
                <a:spcPts val="0"/>
              </a:spcAft>
              <a:buFont typeface="Arial" pitchFamily="34" charset="0"/>
              <a:buChar char="•"/>
              <a:defRPr/>
            </a:pPr>
            <a:r>
              <a:rPr lang="en-US" dirty="0" err="1" smtClean="0"/>
              <a:t>Menyampaikan</a:t>
            </a:r>
            <a:r>
              <a:rPr lang="en-US" dirty="0" smtClean="0"/>
              <a:t> </a:t>
            </a:r>
            <a:r>
              <a:rPr lang="en-US" dirty="0" err="1" smtClean="0"/>
              <a:t>laporan</a:t>
            </a:r>
            <a:r>
              <a:rPr lang="en-US" dirty="0" smtClean="0"/>
              <a:t> </a:t>
            </a:r>
            <a:r>
              <a:rPr lang="en-US" dirty="0" err="1" smtClean="0"/>
              <a:t>hasil</a:t>
            </a:r>
            <a:r>
              <a:rPr lang="en-US" dirty="0" smtClean="0"/>
              <a:t> </a:t>
            </a:r>
            <a:r>
              <a:rPr lang="en-US" dirty="0" err="1" smtClean="0"/>
              <a:t>kegiatan</a:t>
            </a:r>
            <a:r>
              <a:rPr lang="en-US" dirty="0" smtClean="0"/>
              <a:t> </a:t>
            </a:r>
            <a:r>
              <a:rPr lang="en-US" dirty="0" err="1" smtClean="0"/>
              <a:t>sebagai</a:t>
            </a:r>
            <a:r>
              <a:rPr lang="en-US" dirty="0" smtClean="0"/>
              <a:t> </a:t>
            </a:r>
            <a:r>
              <a:rPr lang="en-US" dirty="0" err="1" smtClean="0"/>
              <a:t>bahan</a:t>
            </a:r>
            <a:r>
              <a:rPr lang="en-US" dirty="0" smtClean="0"/>
              <a:t> </a:t>
            </a:r>
            <a:r>
              <a:rPr lang="en-US" dirty="0" err="1" smtClean="0"/>
              <a:t>informasi</a:t>
            </a:r>
            <a:r>
              <a:rPr lang="en-US" dirty="0" smtClean="0"/>
              <a:t> /</a:t>
            </a:r>
            <a:r>
              <a:rPr lang="en-US" dirty="0" err="1" smtClean="0"/>
              <a:t>pertanggung</a:t>
            </a:r>
            <a:r>
              <a:rPr lang="en-US" dirty="0" smtClean="0"/>
              <a:t> </a:t>
            </a:r>
            <a:r>
              <a:rPr lang="en-US" dirty="0" err="1" smtClean="0"/>
              <a:t>jawaban</a:t>
            </a:r>
            <a:r>
              <a:rPr lang="en-US" dirty="0" smtClean="0"/>
              <a:t> </a:t>
            </a:r>
            <a:r>
              <a:rPr lang="en-US" dirty="0" err="1" smtClean="0"/>
              <a:t>kepada</a:t>
            </a:r>
            <a:r>
              <a:rPr lang="en-US" dirty="0" smtClean="0"/>
              <a:t> </a:t>
            </a:r>
            <a:r>
              <a:rPr lang="en-US" dirty="0" err="1" smtClean="0"/>
              <a:t>kepala</a:t>
            </a:r>
            <a:r>
              <a:rPr lang="en-US" dirty="0" smtClean="0"/>
              <a:t> </a:t>
            </a:r>
            <a:r>
              <a:rPr lang="en-US" dirty="0" err="1" smtClean="0"/>
              <a:t>badan</a:t>
            </a:r>
            <a:endParaRPr lang="en-US" dirty="0" smtClean="0"/>
          </a:p>
          <a:p>
            <a:pPr marL="685800" algn="just" eaLnBrk="1" fontAlgn="auto" hangingPunct="1">
              <a:spcAft>
                <a:spcPts val="0"/>
              </a:spcAft>
              <a:buFont typeface="Arial" pitchFamily="34" charset="0"/>
              <a:buChar char="•"/>
              <a:defRPr/>
            </a:pPr>
            <a:r>
              <a:rPr lang="en-US" dirty="0" err="1" smtClean="0"/>
              <a:t>Melaksanakan</a:t>
            </a:r>
            <a:r>
              <a:rPr lang="en-US" dirty="0" smtClean="0"/>
              <a:t> </a:t>
            </a:r>
            <a:r>
              <a:rPr lang="en-US" dirty="0" err="1" smtClean="0"/>
              <a:t>tugas</a:t>
            </a:r>
            <a:r>
              <a:rPr lang="en-US" dirty="0" smtClean="0"/>
              <a:t> </a:t>
            </a:r>
            <a:r>
              <a:rPr lang="en-US" dirty="0" err="1" smtClean="0"/>
              <a:t>kedinasan</a:t>
            </a:r>
            <a:r>
              <a:rPr lang="en-US" dirty="0" smtClean="0"/>
              <a:t> </a:t>
            </a:r>
            <a:r>
              <a:rPr lang="en-US" dirty="0" err="1" smtClean="0"/>
              <a:t>lainnya</a:t>
            </a:r>
            <a:r>
              <a:rPr lang="en-US" dirty="0" smtClean="0"/>
              <a:t> yang </a:t>
            </a:r>
            <a:r>
              <a:rPr lang="en-US" dirty="0" err="1" smtClean="0"/>
              <a:t>diberikan</a:t>
            </a:r>
            <a:r>
              <a:rPr lang="en-US" dirty="0" smtClean="0"/>
              <a:t> </a:t>
            </a:r>
            <a:r>
              <a:rPr lang="en-US" dirty="0" err="1" smtClean="0"/>
              <a:t>oleh</a:t>
            </a:r>
            <a:r>
              <a:rPr lang="en-US" dirty="0" smtClean="0"/>
              <a:t> </a:t>
            </a:r>
            <a:r>
              <a:rPr lang="en-US" dirty="0" err="1" smtClean="0"/>
              <a:t>atasan</a:t>
            </a:r>
            <a:endParaRPr lang="en-US" dirty="0" smtClean="0"/>
          </a:p>
          <a:p>
            <a:pPr eaLnBrk="1" fontAlgn="auto" hangingPunct="1">
              <a:spcAft>
                <a:spcPts val="0"/>
              </a:spcAft>
              <a:buFont typeface="Arial" pitchFamily="34" charset="0"/>
              <a:buChar char="•"/>
              <a:defRPr/>
            </a:pPr>
            <a:endParaRPr lang="en-US" dirty="0"/>
          </a:p>
        </p:txBody>
      </p:sp>
    </p:spTree>
    <p:extLst>
      <p:ext uri="{BB962C8B-B14F-4D97-AF65-F5344CB8AC3E}">
        <p14:creationId xmlns:p14="http://schemas.microsoft.com/office/powerpoint/2010/main" val="660358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457200" y="0"/>
            <a:ext cx="8229600" cy="838200"/>
          </a:xfrm>
        </p:spPr>
        <p:txBody>
          <a:bodyPr/>
          <a:lstStyle/>
          <a:p>
            <a:pPr eaLnBrk="1" hangingPunct="1"/>
            <a:r>
              <a:rPr lang="en-US" smtClean="0"/>
              <a:t>TUPOKSI  SEKRETARIAT</a:t>
            </a:r>
          </a:p>
        </p:txBody>
      </p:sp>
      <p:sp>
        <p:nvSpPr>
          <p:cNvPr id="3" name="Content Placeholder 2"/>
          <p:cNvSpPr>
            <a:spLocks noGrp="1"/>
          </p:cNvSpPr>
          <p:nvPr>
            <p:ph idx="1"/>
          </p:nvPr>
        </p:nvSpPr>
        <p:spPr>
          <a:xfrm>
            <a:off x="0" y="838200"/>
            <a:ext cx="9144000" cy="6019800"/>
          </a:xfrm>
        </p:spPr>
        <p:txBody>
          <a:bodyPr rtlCol="0">
            <a:normAutofit fontScale="47500" lnSpcReduction="20000"/>
          </a:bodyPr>
          <a:lstStyle/>
          <a:p>
            <a:pPr algn="ctr" eaLnBrk="1" fontAlgn="auto" hangingPunct="1">
              <a:spcAft>
                <a:spcPts val="0"/>
              </a:spcAft>
              <a:buFont typeface="Arial" pitchFamily="34" charset="0"/>
              <a:buNone/>
              <a:defRPr/>
            </a:pPr>
            <a:r>
              <a:rPr lang="en-US" sz="5100" b="1" dirty="0" smtClean="0"/>
              <a:t>KEPALA  SUB BAGIAN  UMUM</a:t>
            </a:r>
          </a:p>
          <a:p>
            <a:pPr algn="just" eaLnBrk="1" fontAlgn="auto" hangingPunct="1">
              <a:spcAft>
                <a:spcPts val="0"/>
              </a:spcAft>
              <a:buFont typeface="Arial" pitchFamily="34" charset="0"/>
              <a:buNone/>
              <a:defRPr/>
            </a:pPr>
            <a:r>
              <a:rPr lang="en-US" b="1" dirty="0" smtClean="0"/>
              <a:t> </a:t>
            </a:r>
            <a:r>
              <a:rPr lang="en-US" sz="3400" b="1" dirty="0" smtClean="0"/>
              <a:t>A.	TUGAS  POKOK</a:t>
            </a:r>
            <a:endParaRPr lang="en-US" sz="3400" dirty="0" smtClean="0"/>
          </a:p>
          <a:p>
            <a:pPr algn="ctr" eaLnBrk="1" fontAlgn="auto" hangingPunct="1">
              <a:spcAft>
                <a:spcPts val="0"/>
              </a:spcAft>
              <a:buFont typeface="Arial" pitchFamily="34" charset="0"/>
              <a:buNone/>
              <a:defRPr/>
            </a:pPr>
            <a:endParaRPr lang="en-US" sz="3400" dirty="0" smtClean="0"/>
          </a:p>
          <a:p>
            <a:pPr algn="just" eaLnBrk="1" fontAlgn="auto" hangingPunct="1">
              <a:spcAft>
                <a:spcPts val="0"/>
              </a:spcAft>
              <a:buFont typeface="Arial" pitchFamily="34" charset="0"/>
              <a:buNone/>
              <a:defRPr/>
            </a:pPr>
            <a:r>
              <a:rPr lang="en-US" sz="3400" dirty="0" smtClean="0"/>
              <a:t>	</a:t>
            </a:r>
            <a:r>
              <a:rPr lang="en-US" sz="3400" dirty="0" err="1" smtClean="0"/>
              <a:t>Mengelola</a:t>
            </a:r>
            <a:r>
              <a:rPr lang="en-US" sz="3400" dirty="0" smtClean="0"/>
              <a:t> </a:t>
            </a:r>
            <a:r>
              <a:rPr lang="en-US" sz="3400" dirty="0" err="1" smtClean="0"/>
              <a:t>administrasi</a:t>
            </a:r>
            <a:r>
              <a:rPr lang="en-US" sz="3400" dirty="0" smtClean="0"/>
              <a:t> </a:t>
            </a:r>
            <a:r>
              <a:rPr lang="en-US" sz="3400" dirty="0" err="1" smtClean="0"/>
              <a:t>kepegawaian</a:t>
            </a:r>
            <a:r>
              <a:rPr lang="en-US" sz="3400" dirty="0" smtClean="0"/>
              <a:t>, </a:t>
            </a:r>
            <a:r>
              <a:rPr lang="en-US" sz="3400" dirty="0" err="1" smtClean="0"/>
              <a:t>peraturan</a:t>
            </a:r>
            <a:r>
              <a:rPr lang="en-US" sz="3400" dirty="0" smtClean="0"/>
              <a:t> </a:t>
            </a:r>
            <a:r>
              <a:rPr lang="en-US" sz="3400" dirty="0" err="1" smtClean="0"/>
              <a:t>perundang-undangan,perlengkapan</a:t>
            </a:r>
            <a:r>
              <a:rPr lang="en-US" sz="3400" dirty="0" smtClean="0"/>
              <a:t>, </a:t>
            </a:r>
            <a:r>
              <a:rPr lang="en-US" sz="3400" dirty="0" err="1" smtClean="0"/>
              <a:t>persuratan</a:t>
            </a:r>
            <a:r>
              <a:rPr lang="en-US" sz="3400" dirty="0" smtClean="0"/>
              <a:t>, </a:t>
            </a:r>
            <a:r>
              <a:rPr lang="en-US" sz="3400" dirty="0" err="1" smtClean="0"/>
              <a:t>rumah</a:t>
            </a:r>
            <a:r>
              <a:rPr lang="en-US" sz="3400" dirty="0" smtClean="0"/>
              <a:t> </a:t>
            </a:r>
            <a:r>
              <a:rPr lang="en-US" sz="3400" dirty="0" err="1" smtClean="0"/>
              <a:t>tangga</a:t>
            </a:r>
            <a:r>
              <a:rPr lang="en-US" sz="3400" dirty="0" smtClean="0"/>
              <a:t>, </a:t>
            </a:r>
            <a:r>
              <a:rPr lang="en-US" sz="3400" dirty="0" err="1" smtClean="0"/>
              <a:t>dokumentasi</a:t>
            </a:r>
            <a:r>
              <a:rPr lang="en-US" sz="3400" dirty="0" smtClean="0"/>
              <a:t> </a:t>
            </a:r>
            <a:r>
              <a:rPr lang="en-US" sz="3400" dirty="0" err="1" smtClean="0"/>
              <a:t>dan</a:t>
            </a:r>
            <a:r>
              <a:rPr lang="en-US" sz="3400" dirty="0" smtClean="0"/>
              <a:t> </a:t>
            </a:r>
            <a:r>
              <a:rPr lang="en-US" sz="3400" dirty="0" err="1" smtClean="0"/>
              <a:t>informasi</a:t>
            </a:r>
            <a:r>
              <a:rPr lang="en-US" sz="3400" dirty="0" smtClean="0"/>
              <a:t> </a:t>
            </a:r>
            <a:r>
              <a:rPr lang="en-US" sz="3400" dirty="0" err="1" smtClean="0"/>
              <a:t>serta</a:t>
            </a:r>
            <a:r>
              <a:rPr lang="en-US" sz="3400" dirty="0" smtClean="0"/>
              <a:t> </a:t>
            </a:r>
            <a:r>
              <a:rPr lang="en-US" sz="3400" dirty="0" err="1" smtClean="0"/>
              <a:t>tugas</a:t>
            </a:r>
            <a:r>
              <a:rPr lang="en-US" sz="3400" dirty="0" smtClean="0"/>
              <a:t> lain yang </a:t>
            </a:r>
            <a:r>
              <a:rPr lang="en-US" sz="3400" dirty="0" err="1" smtClean="0"/>
              <a:t>diberikan</a:t>
            </a:r>
            <a:r>
              <a:rPr lang="en-US" sz="3400" dirty="0" smtClean="0"/>
              <a:t> </a:t>
            </a:r>
            <a:r>
              <a:rPr lang="en-US" sz="3400" dirty="0" err="1" smtClean="0"/>
              <a:t>oleh</a:t>
            </a:r>
            <a:r>
              <a:rPr lang="en-US" sz="3400" dirty="0" smtClean="0"/>
              <a:t> </a:t>
            </a:r>
            <a:r>
              <a:rPr lang="en-US" sz="3400" dirty="0" err="1" smtClean="0"/>
              <a:t>atasan</a:t>
            </a:r>
            <a:endParaRPr lang="en-US" sz="3400" dirty="0" smtClean="0"/>
          </a:p>
          <a:p>
            <a:pPr algn="just" eaLnBrk="1" fontAlgn="auto" hangingPunct="1">
              <a:spcAft>
                <a:spcPts val="0"/>
              </a:spcAft>
              <a:buFont typeface="Arial" pitchFamily="34" charset="0"/>
              <a:buNone/>
              <a:defRPr/>
            </a:pPr>
            <a:r>
              <a:rPr lang="en-US" sz="3400" dirty="0" smtClean="0"/>
              <a:t> </a:t>
            </a:r>
          </a:p>
          <a:p>
            <a:pPr algn="just" eaLnBrk="1" fontAlgn="auto" hangingPunct="1">
              <a:spcAft>
                <a:spcPts val="0"/>
              </a:spcAft>
              <a:buFont typeface="Arial" pitchFamily="34" charset="0"/>
              <a:buNone/>
              <a:defRPr/>
            </a:pPr>
            <a:r>
              <a:rPr lang="en-US" sz="3400" b="1" dirty="0" smtClean="0"/>
              <a:t>B.	URAIAN  TUGAS</a:t>
            </a:r>
            <a:endParaRPr lang="en-US" sz="3400" dirty="0" smtClean="0"/>
          </a:p>
          <a:p>
            <a:pPr marL="685800" algn="just" eaLnBrk="1" fontAlgn="auto" hangingPunct="1">
              <a:spcAft>
                <a:spcPts val="0"/>
              </a:spcAft>
              <a:buFont typeface="Arial" pitchFamily="34" charset="0"/>
              <a:buChar char="•"/>
              <a:defRPr/>
            </a:pPr>
            <a:r>
              <a:rPr lang="en-US" sz="3400" dirty="0" err="1" smtClean="0"/>
              <a:t>Menyusun</a:t>
            </a:r>
            <a:r>
              <a:rPr lang="en-US" sz="3400" dirty="0" smtClean="0"/>
              <a:t> </a:t>
            </a:r>
            <a:r>
              <a:rPr lang="en-US" sz="3400" dirty="0" err="1" smtClean="0"/>
              <a:t>rencana</a:t>
            </a:r>
            <a:r>
              <a:rPr lang="en-US" sz="3400" dirty="0" smtClean="0"/>
              <a:t> </a:t>
            </a:r>
            <a:r>
              <a:rPr lang="en-US" sz="3400" dirty="0" err="1" smtClean="0"/>
              <a:t>kerja</a:t>
            </a:r>
            <a:r>
              <a:rPr lang="en-US" sz="3400" dirty="0" smtClean="0"/>
              <a:t> </a:t>
            </a:r>
            <a:r>
              <a:rPr lang="en-US" sz="3400" dirty="0" err="1" smtClean="0"/>
              <a:t>bagian</a:t>
            </a:r>
            <a:r>
              <a:rPr lang="en-US" sz="3400" dirty="0" smtClean="0"/>
              <a:t> </a:t>
            </a:r>
            <a:r>
              <a:rPr lang="en-US" sz="3400" dirty="0" err="1" smtClean="0"/>
              <a:t>umum</a:t>
            </a:r>
            <a:r>
              <a:rPr lang="en-US" sz="3400" dirty="0" smtClean="0"/>
              <a:t>;</a:t>
            </a:r>
          </a:p>
          <a:p>
            <a:pPr marL="685800" algn="just" eaLnBrk="1" fontAlgn="auto" hangingPunct="1">
              <a:spcAft>
                <a:spcPts val="0"/>
              </a:spcAft>
              <a:buFont typeface="Arial" pitchFamily="34" charset="0"/>
              <a:buChar char="•"/>
              <a:defRPr/>
            </a:pPr>
            <a:r>
              <a:rPr lang="en-US" sz="3400" dirty="0" err="1" smtClean="0"/>
              <a:t>Menyiapkan</a:t>
            </a:r>
            <a:r>
              <a:rPr lang="en-US" sz="3400" dirty="0" smtClean="0"/>
              <a:t> </a:t>
            </a:r>
            <a:r>
              <a:rPr lang="en-US" sz="3400" dirty="0" err="1" smtClean="0"/>
              <a:t>bahan</a:t>
            </a:r>
            <a:r>
              <a:rPr lang="en-US" sz="3400" dirty="0" smtClean="0"/>
              <a:t> </a:t>
            </a:r>
            <a:r>
              <a:rPr lang="en-US" sz="3400" dirty="0" err="1" smtClean="0"/>
              <a:t>penyusunan</a:t>
            </a:r>
            <a:r>
              <a:rPr lang="en-US" sz="3400" dirty="0" smtClean="0"/>
              <a:t> </a:t>
            </a:r>
            <a:r>
              <a:rPr lang="en-US" sz="3400" dirty="0" err="1" smtClean="0"/>
              <a:t>konsep</a:t>
            </a:r>
            <a:r>
              <a:rPr lang="en-US" sz="3400" dirty="0" smtClean="0"/>
              <a:t> </a:t>
            </a:r>
            <a:r>
              <a:rPr lang="en-US" sz="3400" dirty="0" err="1" smtClean="0"/>
              <a:t>kebijakan</a:t>
            </a:r>
            <a:r>
              <a:rPr lang="en-US" sz="3400" dirty="0" smtClean="0"/>
              <a:t> </a:t>
            </a:r>
            <a:r>
              <a:rPr lang="en-US" sz="3400" dirty="0" err="1" smtClean="0"/>
              <a:t>dan</a:t>
            </a:r>
            <a:r>
              <a:rPr lang="en-US" sz="3400" dirty="0" smtClean="0"/>
              <a:t> </a:t>
            </a:r>
            <a:r>
              <a:rPr lang="en-US" sz="3400" dirty="0" err="1" smtClean="0"/>
              <a:t>strategi</a:t>
            </a:r>
            <a:r>
              <a:rPr lang="en-US" sz="3400" dirty="0" smtClean="0"/>
              <a:t> </a:t>
            </a:r>
            <a:r>
              <a:rPr lang="en-US" sz="3400" dirty="0" err="1" smtClean="0"/>
              <a:t>pelaksanaan</a:t>
            </a:r>
            <a:r>
              <a:rPr lang="en-US" sz="3400" dirty="0" smtClean="0"/>
              <a:t> </a:t>
            </a:r>
            <a:r>
              <a:rPr lang="en-US" sz="3400" dirty="0" err="1" smtClean="0"/>
              <a:t>administrasi</a:t>
            </a:r>
            <a:r>
              <a:rPr lang="en-US" sz="3400" dirty="0" smtClean="0"/>
              <a:t> </a:t>
            </a:r>
            <a:r>
              <a:rPr lang="en-US" sz="3400" dirty="0" err="1" smtClean="0"/>
              <a:t>kepegawain</a:t>
            </a:r>
            <a:r>
              <a:rPr lang="en-US" sz="3400" dirty="0" smtClean="0"/>
              <a:t>, </a:t>
            </a:r>
            <a:r>
              <a:rPr lang="en-US" sz="3400" dirty="0" err="1" smtClean="0"/>
              <a:t>peraturan</a:t>
            </a:r>
            <a:r>
              <a:rPr lang="en-US" sz="3400" dirty="0" smtClean="0"/>
              <a:t> </a:t>
            </a:r>
            <a:r>
              <a:rPr lang="en-US" sz="3400" dirty="0" err="1" smtClean="0"/>
              <a:t>perundang</a:t>
            </a:r>
            <a:r>
              <a:rPr lang="en-US" sz="3400" dirty="0" smtClean="0"/>
              <a:t>-</a:t>
            </a:r>
            <a:r>
              <a:rPr lang="en-US" sz="3400" dirty="0" err="1" smtClean="0"/>
              <a:t>undangan</a:t>
            </a:r>
            <a:r>
              <a:rPr lang="en-US" sz="3400" dirty="0" smtClean="0"/>
              <a:t>, </a:t>
            </a:r>
            <a:r>
              <a:rPr lang="en-US" sz="3400" dirty="0" err="1" smtClean="0"/>
              <a:t>Perlengkapan</a:t>
            </a:r>
            <a:r>
              <a:rPr lang="en-US" sz="3400" dirty="0" smtClean="0"/>
              <a:t>, </a:t>
            </a:r>
            <a:r>
              <a:rPr lang="en-US" sz="3400" dirty="0" err="1" smtClean="0"/>
              <a:t>persuratan</a:t>
            </a:r>
            <a:r>
              <a:rPr lang="en-US" sz="3400" dirty="0" smtClean="0"/>
              <a:t>, </a:t>
            </a:r>
            <a:r>
              <a:rPr lang="en-US" sz="3400" dirty="0" err="1" smtClean="0"/>
              <a:t>rumah</a:t>
            </a:r>
            <a:r>
              <a:rPr lang="en-US" sz="3400" dirty="0" smtClean="0"/>
              <a:t> </a:t>
            </a:r>
            <a:r>
              <a:rPr lang="en-US" sz="3400" dirty="0" err="1" smtClean="0"/>
              <a:t>tangga</a:t>
            </a:r>
            <a:r>
              <a:rPr lang="en-US" sz="3400" dirty="0" smtClean="0"/>
              <a:t>, </a:t>
            </a:r>
            <a:r>
              <a:rPr lang="en-US" sz="3400" dirty="0" err="1" smtClean="0"/>
              <a:t>dokumentasi</a:t>
            </a:r>
            <a:r>
              <a:rPr lang="en-US" sz="3400" dirty="0" smtClean="0"/>
              <a:t> </a:t>
            </a:r>
            <a:r>
              <a:rPr lang="en-US" sz="3400" dirty="0" err="1" smtClean="0"/>
              <a:t>dan</a:t>
            </a:r>
            <a:r>
              <a:rPr lang="en-US" sz="3400" dirty="0" smtClean="0"/>
              <a:t> </a:t>
            </a:r>
            <a:r>
              <a:rPr lang="en-US" sz="3400" dirty="0" err="1" smtClean="0"/>
              <a:t>informasi</a:t>
            </a:r>
            <a:r>
              <a:rPr lang="en-US" sz="3400" dirty="0" smtClean="0"/>
              <a:t>;</a:t>
            </a:r>
          </a:p>
          <a:p>
            <a:pPr marL="685800" algn="just" eaLnBrk="1" fontAlgn="auto" hangingPunct="1">
              <a:spcAft>
                <a:spcPts val="0"/>
              </a:spcAft>
              <a:buFont typeface="Arial" pitchFamily="34" charset="0"/>
              <a:buChar char="•"/>
              <a:defRPr/>
            </a:pPr>
            <a:r>
              <a:rPr lang="en-US" sz="3400" dirty="0" err="1" smtClean="0"/>
              <a:t>Menyiapkan</a:t>
            </a:r>
            <a:r>
              <a:rPr lang="en-US" sz="3400" dirty="0" smtClean="0"/>
              <a:t> </a:t>
            </a:r>
            <a:r>
              <a:rPr lang="en-US" sz="3400" dirty="0" err="1" smtClean="0"/>
              <a:t>bahan</a:t>
            </a:r>
            <a:r>
              <a:rPr lang="en-US" sz="3400" dirty="0" smtClean="0"/>
              <a:t> </a:t>
            </a:r>
            <a:r>
              <a:rPr lang="en-US" sz="3400" dirty="0" err="1" smtClean="0"/>
              <a:t>penyusunan</a:t>
            </a:r>
            <a:r>
              <a:rPr lang="en-US" sz="3400" dirty="0" smtClean="0"/>
              <a:t> </a:t>
            </a:r>
            <a:r>
              <a:rPr lang="en-US" sz="3400" dirty="0" err="1" smtClean="0"/>
              <a:t>petunjuk</a:t>
            </a:r>
            <a:r>
              <a:rPr lang="en-US" sz="3400" dirty="0" smtClean="0"/>
              <a:t> </a:t>
            </a:r>
            <a:r>
              <a:rPr lang="en-US" sz="3400" dirty="0" err="1" smtClean="0"/>
              <a:t>pelaksanaan</a:t>
            </a:r>
            <a:r>
              <a:rPr lang="en-US" sz="3400" dirty="0" smtClean="0"/>
              <a:t> </a:t>
            </a:r>
            <a:r>
              <a:rPr lang="en-US" sz="3400" dirty="0" err="1" smtClean="0"/>
              <a:t>dan</a:t>
            </a:r>
            <a:r>
              <a:rPr lang="en-US" sz="3400" dirty="0" smtClean="0"/>
              <a:t> </a:t>
            </a:r>
            <a:r>
              <a:rPr lang="en-US" sz="3400" dirty="0" err="1" smtClean="0"/>
              <a:t>petunjuk</a:t>
            </a:r>
            <a:r>
              <a:rPr lang="en-US" sz="3400" dirty="0" smtClean="0"/>
              <a:t> </a:t>
            </a:r>
            <a:r>
              <a:rPr lang="en-US" sz="3400" dirty="0" err="1" smtClean="0"/>
              <a:t>teknis</a:t>
            </a:r>
            <a:r>
              <a:rPr lang="en-US" sz="3400" dirty="0" smtClean="0"/>
              <a:t> </a:t>
            </a:r>
            <a:r>
              <a:rPr lang="en-US" sz="3400" dirty="0" err="1" smtClean="0"/>
              <a:t>pelaksanaan</a:t>
            </a:r>
            <a:r>
              <a:rPr lang="en-US" sz="3400" dirty="0" smtClean="0"/>
              <a:t> </a:t>
            </a:r>
            <a:r>
              <a:rPr lang="en-US" sz="3400" dirty="0" err="1" smtClean="0"/>
              <a:t>administrasi</a:t>
            </a:r>
            <a:r>
              <a:rPr lang="en-US" sz="3400" dirty="0" smtClean="0"/>
              <a:t> </a:t>
            </a:r>
            <a:r>
              <a:rPr lang="en-US" sz="3400" dirty="0" err="1" smtClean="0"/>
              <a:t>kepegawaian,peraturan</a:t>
            </a:r>
            <a:r>
              <a:rPr lang="en-US" sz="3400" dirty="0" smtClean="0"/>
              <a:t> </a:t>
            </a:r>
            <a:r>
              <a:rPr lang="en-US" sz="3400" dirty="0" err="1" smtClean="0"/>
              <a:t>perundang</a:t>
            </a:r>
            <a:r>
              <a:rPr lang="en-US" sz="3400" dirty="0" smtClean="0"/>
              <a:t>-</a:t>
            </a:r>
            <a:r>
              <a:rPr lang="en-US" sz="3400" dirty="0" err="1" smtClean="0"/>
              <a:t>undangan</a:t>
            </a:r>
            <a:r>
              <a:rPr lang="en-US" sz="3400" dirty="0" smtClean="0"/>
              <a:t>, </a:t>
            </a:r>
            <a:r>
              <a:rPr lang="en-US" sz="3400" dirty="0" err="1" smtClean="0"/>
              <a:t>perlengkapan</a:t>
            </a:r>
            <a:r>
              <a:rPr lang="en-US" sz="3400" dirty="0" smtClean="0"/>
              <a:t>, </a:t>
            </a:r>
            <a:r>
              <a:rPr lang="en-US" sz="3400" dirty="0" err="1" smtClean="0"/>
              <a:t>persuratan</a:t>
            </a:r>
            <a:r>
              <a:rPr lang="en-US" sz="3400" dirty="0" smtClean="0"/>
              <a:t>, </a:t>
            </a:r>
            <a:r>
              <a:rPr lang="en-US" sz="3400" dirty="0" err="1" smtClean="0"/>
              <a:t>rumah</a:t>
            </a:r>
            <a:r>
              <a:rPr lang="en-US" sz="3400" dirty="0" smtClean="0"/>
              <a:t> </a:t>
            </a:r>
            <a:r>
              <a:rPr lang="en-US" sz="3400" dirty="0" err="1" smtClean="0"/>
              <a:t>tangga</a:t>
            </a:r>
            <a:r>
              <a:rPr lang="en-US" sz="3400" dirty="0" smtClean="0"/>
              <a:t>, </a:t>
            </a:r>
            <a:r>
              <a:rPr lang="en-US" sz="3400" dirty="0" err="1" smtClean="0"/>
              <a:t>dokumentasi</a:t>
            </a:r>
            <a:r>
              <a:rPr lang="en-US" sz="3400" dirty="0" smtClean="0"/>
              <a:t> </a:t>
            </a:r>
            <a:r>
              <a:rPr lang="en-US" sz="3400" dirty="0" err="1" smtClean="0"/>
              <a:t>dan</a:t>
            </a:r>
            <a:r>
              <a:rPr lang="en-US" sz="3400" dirty="0" smtClean="0"/>
              <a:t> </a:t>
            </a:r>
            <a:r>
              <a:rPr lang="en-US" sz="3400" dirty="0" err="1" smtClean="0"/>
              <a:t>informasi</a:t>
            </a:r>
            <a:r>
              <a:rPr lang="en-US" sz="3400" dirty="0" smtClean="0"/>
              <a:t>;</a:t>
            </a:r>
          </a:p>
          <a:p>
            <a:pPr marL="685800" algn="just" eaLnBrk="1" fontAlgn="auto" hangingPunct="1">
              <a:spcAft>
                <a:spcPts val="0"/>
              </a:spcAft>
              <a:buFont typeface="Arial" pitchFamily="34" charset="0"/>
              <a:buChar char="•"/>
              <a:defRPr/>
            </a:pPr>
            <a:r>
              <a:rPr lang="en-US" sz="3400" dirty="0" err="1" smtClean="0"/>
              <a:t>Mengkoordinir</a:t>
            </a:r>
            <a:r>
              <a:rPr lang="en-US" sz="3400" dirty="0" smtClean="0"/>
              <a:t> </a:t>
            </a:r>
            <a:r>
              <a:rPr lang="en-US" sz="3400" dirty="0" err="1" smtClean="0"/>
              <a:t>pelaksanaan</a:t>
            </a:r>
            <a:r>
              <a:rPr lang="en-US" sz="3400" dirty="0" smtClean="0"/>
              <a:t> </a:t>
            </a:r>
            <a:r>
              <a:rPr lang="en-US" sz="3400" dirty="0" err="1" smtClean="0"/>
              <a:t>administrasi</a:t>
            </a:r>
            <a:r>
              <a:rPr lang="en-US" sz="3400" dirty="0" smtClean="0"/>
              <a:t> </a:t>
            </a:r>
            <a:r>
              <a:rPr lang="en-US" sz="3400" dirty="0" err="1" smtClean="0"/>
              <a:t>kepegawaian</a:t>
            </a:r>
            <a:r>
              <a:rPr lang="en-US" sz="3400" dirty="0" smtClean="0"/>
              <a:t> </a:t>
            </a:r>
            <a:r>
              <a:rPr lang="en-US" sz="3400" dirty="0" err="1" smtClean="0"/>
              <a:t>peraturan</a:t>
            </a:r>
            <a:r>
              <a:rPr lang="en-US" sz="3400" dirty="0" smtClean="0"/>
              <a:t> </a:t>
            </a:r>
            <a:r>
              <a:rPr lang="en-US" sz="3400" dirty="0" err="1" smtClean="0"/>
              <a:t>perundang</a:t>
            </a:r>
            <a:r>
              <a:rPr lang="en-US" sz="3400" dirty="0" smtClean="0"/>
              <a:t>-</a:t>
            </a:r>
            <a:r>
              <a:rPr lang="en-US" sz="3400" dirty="0" err="1" smtClean="0"/>
              <a:t>undangan</a:t>
            </a:r>
            <a:r>
              <a:rPr lang="en-US" sz="3400" dirty="0" smtClean="0"/>
              <a:t>, </a:t>
            </a:r>
            <a:r>
              <a:rPr lang="en-US" sz="3400" dirty="0" err="1" smtClean="0"/>
              <a:t>perlengkapan</a:t>
            </a:r>
            <a:r>
              <a:rPr lang="en-US" sz="3400" dirty="0" smtClean="0"/>
              <a:t>, </a:t>
            </a:r>
            <a:r>
              <a:rPr lang="en-US" sz="3400" dirty="0" err="1" smtClean="0"/>
              <a:t>persuratan,rumah</a:t>
            </a:r>
            <a:r>
              <a:rPr lang="en-US" sz="3400" dirty="0" smtClean="0"/>
              <a:t> </a:t>
            </a:r>
            <a:r>
              <a:rPr lang="en-US" sz="3400" dirty="0" err="1" smtClean="0"/>
              <a:t>tangga</a:t>
            </a:r>
            <a:r>
              <a:rPr lang="en-US" sz="3400" dirty="0" smtClean="0"/>
              <a:t>, </a:t>
            </a:r>
            <a:r>
              <a:rPr lang="en-US" sz="3400" dirty="0" err="1" smtClean="0"/>
              <a:t>dokumentasi</a:t>
            </a:r>
            <a:r>
              <a:rPr lang="en-US" sz="3400" dirty="0" smtClean="0"/>
              <a:t> </a:t>
            </a:r>
            <a:r>
              <a:rPr lang="en-US" sz="3400" dirty="0" err="1" smtClean="0"/>
              <a:t>dan</a:t>
            </a:r>
            <a:r>
              <a:rPr lang="en-US" sz="3400" dirty="0" smtClean="0"/>
              <a:t> </a:t>
            </a:r>
            <a:r>
              <a:rPr lang="en-US" sz="3400" dirty="0" err="1" smtClean="0"/>
              <a:t>informasi</a:t>
            </a:r>
            <a:r>
              <a:rPr lang="en-US" sz="3400" dirty="0" smtClean="0"/>
              <a:t>;</a:t>
            </a:r>
          </a:p>
          <a:p>
            <a:pPr marL="685800" algn="just" eaLnBrk="1" fontAlgn="auto" hangingPunct="1">
              <a:spcAft>
                <a:spcPts val="0"/>
              </a:spcAft>
              <a:buFont typeface="Arial" pitchFamily="34" charset="0"/>
              <a:buChar char="•"/>
              <a:defRPr/>
            </a:pPr>
            <a:r>
              <a:rPr lang="en-US" sz="3400" dirty="0" err="1" smtClean="0"/>
              <a:t>Koordinasi</a:t>
            </a:r>
            <a:r>
              <a:rPr lang="en-US" sz="3400" dirty="0" smtClean="0"/>
              <a:t> </a:t>
            </a:r>
            <a:r>
              <a:rPr lang="en-US" sz="3400" dirty="0" err="1" smtClean="0"/>
              <a:t>lintas</a:t>
            </a:r>
            <a:r>
              <a:rPr lang="en-US" sz="3400" dirty="0" smtClean="0"/>
              <a:t> </a:t>
            </a:r>
            <a:r>
              <a:rPr lang="en-US" sz="3400" dirty="0" err="1" smtClean="0"/>
              <a:t>sektor</a:t>
            </a:r>
            <a:r>
              <a:rPr lang="en-US" sz="3400" dirty="0" smtClean="0"/>
              <a:t> </a:t>
            </a:r>
            <a:r>
              <a:rPr lang="en-US" sz="3400" dirty="0" err="1" smtClean="0"/>
              <a:t>dalam</a:t>
            </a:r>
            <a:r>
              <a:rPr lang="en-US" sz="3400" dirty="0" smtClean="0"/>
              <a:t> </a:t>
            </a:r>
            <a:r>
              <a:rPr lang="en-US" sz="3400" dirty="0" err="1" smtClean="0"/>
              <a:t>kegiatan</a:t>
            </a:r>
            <a:r>
              <a:rPr lang="en-US" sz="3400" dirty="0" smtClean="0"/>
              <a:t> </a:t>
            </a:r>
            <a:r>
              <a:rPr lang="en-US" sz="3400" dirty="0" err="1" smtClean="0"/>
              <a:t>administrasi</a:t>
            </a:r>
            <a:r>
              <a:rPr lang="en-US" sz="3400" dirty="0" smtClean="0"/>
              <a:t> </a:t>
            </a:r>
            <a:r>
              <a:rPr lang="en-US" sz="3400" dirty="0" err="1" smtClean="0"/>
              <a:t>kepegawaian</a:t>
            </a:r>
            <a:r>
              <a:rPr lang="en-US" sz="3400" dirty="0" smtClean="0"/>
              <a:t> </a:t>
            </a:r>
            <a:r>
              <a:rPr lang="en-US" sz="3400" dirty="0" err="1" smtClean="0"/>
              <a:t>peraturan</a:t>
            </a:r>
            <a:r>
              <a:rPr lang="en-US" sz="3400" dirty="0" smtClean="0"/>
              <a:t> </a:t>
            </a:r>
            <a:r>
              <a:rPr lang="en-US" sz="3400" dirty="0" err="1" smtClean="0"/>
              <a:t>perundang</a:t>
            </a:r>
            <a:r>
              <a:rPr lang="en-US" sz="3400" dirty="0" smtClean="0"/>
              <a:t>-</a:t>
            </a:r>
            <a:r>
              <a:rPr lang="en-US" sz="3400" dirty="0" err="1" smtClean="0"/>
              <a:t>undangan</a:t>
            </a:r>
            <a:r>
              <a:rPr lang="en-US" sz="3400" dirty="0" smtClean="0"/>
              <a:t>, </a:t>
            </a:r>
            <a:r>
              <a:rPr lang="en-US" sz="3400" dirty="0" err="1" smtClean="0"/>
              <a:t>perlengkapan</a:t>
            </a:r>
            <a:r>
              <a:rPr lang="en-US" sz="3400" dirty="0" smtClean="0"/>
              <a:t>, </a:t>
            </a:r>
            <a:r>
              <a:rPr lang="en-US" sz="3400" dirty="0" err="1" smtClean="0"/>
              <a:t>persuratan,rumah</a:t>
            </a:r>
            <a:r>
              <a:rPr lang="en-US" sz="3400" dirty="0" smtClean="0"/>
              <a:t> </a:t>
            </a:r>
            <a:r>
              <a:rPr lang="en-US" sz="3400" dirty="0" err="1" smtClean="0"/>
              <a:t>tangga</a:t>
            </a:r>
            <a:r>
              <a:rPr lang="en-US" sz="3400" dirty="0" smtClean="0"/>
              <a:t>, </a:t>
            </a:r>
            <a:r>
              <a:rPr lang="en-US" sz="3400" dirty="0" err="1" smtClean="0"/>
              <a:t>dokumentasi</a:t>
            </a:r>
            <a:r>
              <a:rPr lang="en-US" sz="3400" dirty="0" smtClean="0"/>
              <a:t> </a:t>
            </a:r>
            <a:r>
              <a:rPr lang="en-US" sz="3400" dirty="0" err="1" smtClean="0"/>
              <a:t>dan</a:t>
            </a:r>
            <a:r>
              <a:rPr lang="en-US" sz="3400" dirty="0" smtClean="0"/>
              <a:t> </a:t>
            </a:r>
            <a:r>
              <a:rPr lang="en-US" sz="3400" dirty="0" err="1" smtClean="0"/>
              <a:t>informasi</a:t>
            </a:r>
            <a:r>
              <a:rPr lang="en-US" sz="3400" dirty="0" smtClean="0"/>
              <a:t>;</a:t>
            </a:r>
          </a:p>
          <a:p>
            <a:pPr marL="685800" algn="just" eaLnBrk="1" fontAlgn="auto" hangingPunct="1">
              <a:spcAft>
                <a:spcPts val="0"/>
              </a:spcAft>
              <a:buFont typeface="Arial" pitchFamily="34" charset="0"/>
              <a:buChar char="•"/>
              <a:defRPr/>
            </a:pPr>
            <a:r>
              <a:rPr lang="en-US" sz="3400" dirty="0" err="1" smtClean="0"/>
              <a:t>Melakukan</a:t>
            </a:r>
            <a:r>
              <a:rPr lang="en-US" sz="3400" dirty="0" smtClean="0"/>
              <a:t> monitoring </a:t>
            </a:r>
            <a:r>
              <a:rPr lang="en-US" sz="3400" dirty="0" err="1" smtClean="0"/>
              <a:t>dan</a:t>
            </a:r>
            <a:r>
              <a:rPr lang="en-US" sz="3400" dirty="0" smtClean="0"/>
              <a:t> </a:t>
            </a:r>
            <a:r>
              <a:rPr lang="en-US" sz="3400" dirty="0" err="1" smtClean="0"/>
              <a:t>evaluasi</a:t>
            </a:r>
            <a:r>
              <a:rPr lang="en-US" sz="3400" dirty="0" smtClean="0"/>
              <a:t> </a:t>
            </a:r>
            <a:r>
              <a:rPr lang="en-US" sz="3400" dirty="0" err="1" smtClean="0"/>
              <a:t>pelaksanaan</a:t>
            </a:r>
            <a:r>
              <a:rPr lang="en-US" sz="3400" dirty="0" smtClean="0"/>
              <a:t> </a:t>
            </a:r>
            <a:r>
              <a:rPr lang="en-US" sz="3400" dirty="0" err="1" smtClean="0"/>
              <a:t>administrasi</a:t>
            </a:r>
            <a:r>
              <a:rPr lang="en-US" sz="3400" dirty="0" smtClean="0"/>
              <a:t> </a:t>
            </a:r>
            <a:r>
              <a:rPr lang="en-US" sz="3400" dirty="0" err="1" smtClean="0"/>
              <a:t>kepegawain</a:t>
            </a:r>
            <a:r>
              <a:rPr lang="en-US" sz="3400" dirty="0" smtClean="0"/>
              <a:t>, </a:t>
            </a:r>
            <a:r>
              <a:rPr lang="en-US" sz="3400" dirty="0" err="1" smtClean="0"/>
              <a:t>peraturan</a:t>
            </a:r>
            <a:r>
              <a:rPr lang="en-US" sz="3400" dirty="0" smtClean="0"/>
              <a:t> </a:t>
            </a:r>
            <a:r>
              <a:rPr lang="en-US" sz="3400" dirty="0" err="1" smtClean="0"/>
              <a:t>perundang</a:t>
            </a:r>
            <a:r>
              <a:rPr lang="en-US" sz="3400" dirty="0" smtClean="0"/>
              <a:t>-</a:t>
            </a:r>
            <a:r>
              <a:rPr lang="en-US" sz="3400" dirty="0" err="1" smtClean="0"/>
              <a:t>undangan</a:t>
            </a:r>
            <a:r>
              <a:rPr lang="en-US" sz="3400" dirty="0" smtClean="0"/>
              <a:t>, </a:t>
            </a:r>
            <a:r>
              <a:rPr lang="en-US" sz="3400" dirty="0" err="1" smtClean="0"/>
              <a:t>Perlengkapan</a:t>
            </a:r>
            <a:r>
              <a:rPr lang="en-US" sz="3400" dirty="0" smtClean="0"/>
              <a:t>, </a:t>
            </a:r>
            <a:r>
              <a:rPr lang="en-US" sz="3400" dirty="0" err="1" smtClean="0"/>
              <a:t>persuratan</a:t>
            </a:r>
            <a:r>
              <a:rPr lang="en-US" sz="3400" dirty="0" smtClean="0"/>
              <a:t>, </a:t>
            </a:r>
            <a:r>
              <a:rPr lang="en-US" sz="3400" dirty="0" err="1" smtClean="0"/>
              <a:t>rumah</a:t>
            </a:r>
            <a:r>
              <a:rPr lang="en-US" sz="3400" dirty="0" smtClean="0"/>
              <a:t> </a:t>
            </a:r>
            <a:r>
              <a:rPr lang="en-US" sz="3400" dirty="0" err="1" smtClean="0"/>
              <a:t>tangga</a:t>
            </a:r>
            <a:r>
              <a:rPr lang="en-US" sz="3400" dirty="0" smtClean="0"/>
              <a:t>, </a:t>
            </a:r>
            <a:r>
              <a:rPr lang="en-US" sz="3400" dirty="0" err="1" smtClean="0"/>
              <a:t>dokumentasi</a:t>
            </a:r>
            <a:r>
              <a:rPr lang="en-US" sz="3400" dirty="0" smtClean="0"/>
              <a:t> </a:t>
            </a:r>
            <a:r>
              <a:rPr lang="en-US" sz="3400" dirty="0" err="1" smtClean="0"/>
              <a:t>dan</a:t>
            </a:r>
            <a:r>
              <a:rPr lang="en-US" sz="3400" dirty="0" smtClean="0"/>
              <a:t> </a:t>
            </a:r>
            <a:r>
              <a:rPr lang="en-US" sz="3400" dirty="0" err="1" smtClean="0"/>
              <a:t>informasi</a:t>
            </a:r>
            <a:r>
              <a:rPr lang="en-US" sz="3400" dirty="0" smtClean="0"/>
              <a:t>;</a:t>
            </a:r>
          </a:p>
          <a:p>
            <a:pPr marL="685800" algn="just" eaLnBrk="1" fontAlgn="auto" hangingPunct="1">
              <a:spcAft>
                <a:spcPts val="0"/>
              </a:spcAft>
              <a:buFont typeface="Arial" pitchFamily="34" charset="0"/>
              <a:buChar char="•"/>
              <a:defRPr/>
            </a:pPr>
            <a:r>
              <a:rPr lang="en-US" sz="3400" dirty="0" err="1" smtClean="0"/>
              <a:t>Menyusun</a:t>
            </a:r>
            <a:r>
              <a:rPr lang="en-US" sz="3400" dirty="0" smtClean="0"/>
              <a:t> </a:t>
            </a:r>
            <a:r>
              <a:rPr lang="en-US" sz="3400" dirty="0" err="1" smtClean="0"/>
              <a:t>laporan</a:t>
            </a:r>
            <a:r>
              <a:rPr lang="en-US" sz="3400" dirty="0" smtClean="0"/>
              <a:t> </a:t>
            </a:r>
            <a:r>
              <a:rPr lang="en-US" sz="3400" dirty="0" err="1" smtClean="0"/>
              <a:t>hasil</a:t>
            </a:r>
            <a:r>
              <a:rPr lang="en-US" sz="3400" dirty="0" smtClean="0"/>
              <a:t> </a:t>
            </a:r>
            <a:r>
              <a:rPr lang="en-US" sz="3400" dirty="0" err="1" smtClean="0"/>
              <a:t>kegitan</a:t>
            </a:r>
            <a:r>
              <a:rPr lang="en-US" sz="3400" dirty="0" smtClean="0"/>
              <a:t> </a:t>
            </a:r>
            <a:r>
              <a:rPr lang="en-US" sz="3400" dirty="0" err="1" smtClean="0"/>
              <a:t>sebagai</a:t>
            </a:r>
            <a:r>
              <a:rPr lang="en-US" sz="3400" dirty="0" smtClean="0"/>
              <a:t> </a:t>
            </a:r>
            <a:r>
              <a:rPr lang="en-US" sz="3400" dirty="0" err="1" smtClean="0"/>
              <a:t>bahan</a:t>
            </a:r>
            <a:r>
              <a:rPr lang="en-US" sz="3400" dirty="0" smtClean="0"/>
              <a:t> </a:t>
            </a:r>
            <a:r>
              <a:rPr lang="en-US" sz="3400" dirty="0" err="1" smtClean="0"/>
              <a:t>informasi</a:t>
            </a:r>
            <a:r>
              <a:rPr lang="en-US" sz="3400" dirty="0" smtClean="0"/>
              <a:t> </a:t>
            </a:r>
            <a:r>
              <a:rPr lang="en-US" sz="3400" dirty="0" err="1" smtClean="0"/>
              <a:t>dan</a:t>
            </a:r>
            <a:r>
              <a:rPr lang="en-US" sz="3400" dirty="0" smtClean="0"/>
              <a:t> </a:t>
            </a:r>
            <a:r>
              <a:rPr lang="en-US" sz="3400" dirty="0" err="1" smtClean="0"/>
              <a:t>pertanggungjawaban</a:t>
            </a:r>
            <a:endParaRPr lang="en-US" sz="3400" dirty="0" smtClean="0"/>
          </a:p>
          <a:p>
            <a:pPr marL="685800" algn="just" eaLnBrk="1" fontAlgn="auto" hangingPunct="1">
              <a:spcAft>
                <a:spcPts val="0"/>
              </a:spcAft>
              <a:buFont typeface="Arial" pitchFamily="34" charset="0"/>
              <a:buChar char="•"/>
              <a:defRPr/>
            </a:pPr>
            <a:r>
              <a:rPr lang="en-US" sz="3400" dirty="0" err="1" smtClean="0"/>
              <a:t>Melaksanakan</a:t>
            </a:r>
            <a:r>
              <a:rPr lang="en-US" sz="3400" dirty="0" smtClean="0"/>
              <a:t> </a:t>
            </a:r>
            <a:r>
              <a:rPr lang="en-US" sz="3400" dirty="0" err="1" smtClean="0"/>
              <a:t>tugas</a:t>
            </a:r>
            <a:r>
              <a:rPr lang="en-US" sz="3400" dirty="0" smtClean="0"/>
              <a:t> </a:t>
            </a:r>
            <a:r>
              <a:rPr lang="en-US" sz="3400" dirty="0" err="1" smtClean="0"/>
              <a:t>kedinasan</a:t>
            </a:r>
            <a:r>
              <a:rPr lang="en-US" sz="3400" dirty="0" smtClean="0"/>
              <a:t> </a:t>
            </a:r>
            <a:r>
              <a:rPr lang="en-US" sz="3400" dirty="0" err="1" smtClean="0"/>
              <a:t>lainya</a:t>
            </a:r>
            <a:r>
              <a:rPr lang="en-US" sz="3400" dirty="0" smtClean="0"/>
              <a:t> </a:t>
            </a:r>
            <a:r>
              <a:rPr lang="en-US" sz="3400" dirty="0" err="1" smtClean="0"/>
              <a:t>sesuai</a:t>
            </a:r>
            <a:r>
              <a:rPr lang="en-US" sz="3400" dirty="0" smtClean="0"/>
              <a:t> </a:t>
            </a:r>
            <a:r>
              <a:rPr lang="en-US" sz="3400" dirty="0" err="1" smtClean="0"/>
              <a:t>petunjuk</a:t>
            </a:r>
            <a:r>
              <a:rPr lang="en-US" sz="3400" dirty="0" smtClean="0"/>
              <a:t> </a:t>
            </a:r>
            <a:r>
              <a:rPr lang="en-US" sz="3400" dirty="0" err="1" smtClean="0"/>
              <a:t>atasan</a:t>
            </a:r>
            <a:r>
              <a:rPr lang="en-US" sz="3400" dirty="0" smtClean="0"/>
              <a:t>;</a:t>
            </a:r>
          </a:p>
          <a:p>
            <a:pPr eaLnBrk="1" fontAlgn="auto" hangingPunct="1">
              <a:spcAft>
                <a:spcPts val="0"/>
              </a:spcAft>
              <a:buFont typeface="Arial" pitchFamily="34" charset="0"/>
              <a:buChar char="•"/>
              <a:defRPr/>
            </a:pPr>
            <a:endParaRPr lang="en-US" dirty="0"/>
          </a:p>
        </p:txBody>
      </p:sp>
    </p:spTree>
    <p:extLst>
      <p:ext uri="{BB962C8B-B14F-4D97-AF65-F5344CB8AC3E}">
        <p14:creationId xmlns:p14="http://schemas.microsoft.com/office/powerpoint/2010/main" val="32280536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57200" y="0"/>
            <a:ext cx="8229600" cy="838200"/>
          </a:xfrm>
        </p:spPr>
        <p:txBody>
          <a:bodyPr/>
          <a:lstStyle/>
          <a:p>
            <a:pPr eaLnBrk="1" hangingPunct="1"/>
            <a:r>
              <a:rPr lang="en-US" smtClean="0"/>
              <a:t>TUPOKSI  SEKRETARIAT</a:t>
            </a:r>
          </a:p>
        </p:txBody>
      </p:sp>
      <p:sp>
        <p:nvSpPr>
          <p:cNvPr id="3" name="Content Placeholder 2"/>
          <p:cNvSpPr>
            <a:spLocks noGrp="1"/>
          </p:cNvSpPr>
          <p:nvPr>
            <p:ph idx="1"/>
          </p:nvPr>
        </p:nvSpPr>
        <p:spPr>
          <a:xfrm>
            <a:off x="0" y="838200"/>
            <a:ext cx="9144000" cy="6019800"/>
          </a:xfrm>
        </p:spPr>
        <p:txBody>
          <a:bodyPr rtlCol="0">
            <a:normAutofit fontScale="47500" lnSpcReduction="20000"/>
          </a:bodyPr>
          <a:lstStyle/>
          <a:p>
            <a:pPr algn="ctr" eaLnBrk="1" fontAlgn="auto" hangingPunct="1">
              <a:spcAft>
                <a:spcPts val="0"/>
              </a:spcAft>
              <a:buFont typeface="Arial" pitchFamily="34" charset="0"/>
              <a:buNone/>
              <a:defRPr/>
            </a:pPr>
            <a:r>
              <a:rPr lang="en-US" sz="4200" b="1" dirty="0" smtClean="0"/>
              <a:t>KEPALA  SUB BAGIAN  KEUANGAN</a:t>
            </a:r>
            <a:endParaRPr lang="en-US" sz="4200" dirty="0" smtClean="0"/>
          </a:p>
          <a:p>
            <a:pPr eaLnBrk="1" fontAlgn="auto" hangingPunct="1">
              <a:spcAft>
                <a:spcPts val="0"/>
              </a:spcAft>
              <a:buFont typeface="Arial" pitchFamily="34" charset="0"/>
              <a:buNone/>
              <a:defRPr/>
            </a:pPr>
            <a:endParaRPr lang="en-US" sz="3400" dirty="0" smtClean="0"/>
          </a:p>
          <a:p>
            <a:pPr eaLnBrk="1" fontAlgn="auto" hangingPunct="1">
              <a:spcAft>
                <a:spcPts val="0"/>
              </a:spcAft>
              <a:buFont typeface="Arial" pitchFamily="34" charset="0"/>
              <a:buNone/>
              <a:defRPr/>
            </a:pPr>
            <a:r>
              <a:rPr lang="en-US" sz="3400" b="1" dirty="0" smtClean="0"/>
              <a:t>A.	TUGAS  POKOK</a:t>
            </a:r>
            <a:endParaRPr lang="en-US" sz="3400" dirty="0" smtClean="0"/>
          </a:p>
          <a:p>
            <a:pPr algn="just" eaLnBrk="1" fontAlgn="auto" hangingPunct="1">
              <a:spcAft>
                <a:spcPts val="0"/>
              </a:spcAft>
              <a:buFont typeface="Arial" pitchFamily="34" charset="0"/>
              <a:buNone/>
              <a:defRPr/>
            </a:pPr>
            <a:r>
              <a:rPr lang="en-US" sz="3400" dirty="0" smtClean="0"/>
              <a:t>	</a:t>
            </a:r>
            <a:r>
              <a:rPr lang="en-US" sz="3400" dirty="0" err="1" smtClean="0"/>
              <a:t>Mengelola</a:t>
            </a:r>
            <a:r>
              <a:rPr lang="en-US" sz="3400" dirty="0" smtClean="0"/>
              <a:t> </a:t>
            </a:r>
            <a:r>
              <a:rPr lang="en-US" sz="3400" dirty="0" err="1" smtClean="0"/>
              <a:t>administrasi</a:t>
            </a:r>
            <a:r>
              <a:rPr lang="en-US" sz="3400" dirty="0" smtClean="0"/>
              <a:t> </a:t>
            </a:r>
            <a:r>
              <a:rPr lang="en-US" sz="3400" dirty="0" err="1" smtClean="0"/>
              <a:t>keuangan</a:t>
            </a:r>
            <a:r>
              <a:rPr lang="en-US" sz="3400" dirty="0" smtClean="0"/>
              <a:t>, </a:t>
            </a:r>
            <a:r>
              <a:rPr lang="en-US" sz="3400" dirty="0" err="1" smtClean="0"/>
              <a:t>perbendaharaan</a:t>
            </a:r>
            <a:r>
              <a:rPr lang="en-US" sz="3400" dirty="0" smtClean="0"/>
              <a:t> </a:t>
            </a:r>
            <a:r>
              <a:rPr lang="en-US" sz="3400" dirty="0" err="1" smtClean="0"/>
              <a:t>serta</a:t>
            </a:r>
            <a:r>
              <a:rPr lang="en-US" sz="3400" dirty="0" smtClean="0"/>
              <a:t> </a:t>
            </a:r>
            <a:r>
              <a:rPr lang="en-US" sz="3400" dirty="0" err="1" smtClean="0"/>
              <a:t>mengkoordinasikan</a:t>
            </a:r>
            <a:r>
              <a:rPr lang="en-US" sz="3400" dirty="0" smtClean="0"/>
              <a:t> </a:t>
            </a:r>
            <a:r>
              <a:rPr lang="en-US" sz="3400" dirty="0" err="1" smtClean="0"/>
              <a:t>pelaksanaan</a:t>
            </a:r>
            <a:r>
              <a:rPr lang="en-US" sz="3400" dirty="0" smtClean="0"/>
              <a:t> </a:t>
            </a:r>
            <a:r>
              <a:rPr lang="en-US" sz="3400" dirty="0" err="1" smtClean="0"/>
              <a:t>anggaran</a:t>
            </a:r>
            <a:r>
              <a:rPr lang="en-US" sz="3400" dirty="0" smtClean="0"/>
              <a:t> </a:t>
            </a:r>
            <a:r>
              <a:rPr lang="en-US" sz="3400" dirty="0" err="1" smtClean="0"/>
              <a:t>serta</a:t>
            </a:r>
            <a:r>
              <a:rPr lang="en-US" sz="3400" dirty="0" smtClean="0"/>
              <a:t> </a:t>
            </a:r>
            <a:r>
              <a:rPr lang="en-US" sz="3400" dirty="0" err="1" smtClean="0"/>
              <a:t>tugas</a:t>
            </a:r>
            <a:r>
              <a:rPr lang="en-US" sz="3400" dirty="0" smtClean="0"/>
              <a:t> lain yang </a:t>
            </a:r>
            <a:r>
              <a:rPr lang="en-US" sz="3400" dirty="0" err="1" smtClean="0"/>
              <a:t>diberikan</a:t>
            </a:r>
            <a:r>
              <a:rPr lang="en-US" sz="3400" dirty="0" smtClean="0"/>
              <a:t> </a:t>
            </a:r>
            <a:r>
              <a:rPr lang="en-US" sz="3400" dirty="0" err="1" smtClean="0"/>
              <a:t>oleh</a:t>
            </a:r>
            <a:r>
              <a:rPr lang="en-US" sz="3400" dirty="0" smtClean="0"/>
              <a:t> </a:t>
            </a:r>
            <a:r>
              <a:rPr lang="en-US" sz="3400" dirty="0" err="1" smtClean="0"/>
              <a:t>atasan</a:t>
            </a:r>
            <a:endParaRPr lang="en-US" sz="3400" dirty="0" smtClean="0"/>
          </a:p>
          <a:p>
            <a:pPr algn="just" eaLnBrk="1" fontAlgn="auto" hangingPunct="1">
              <a:spcAft>
                <a:spcPts val="0"/>
              </a:spcAft>
              <a:buFont typeface="Arial" pitchFamily="34" charset="0"/>
              <a:buNone/>
              <a:defRPr/>
            </a:pPr>
            <a:r>
              <a:rPr lang="en-US" sz="3400" dirty="0" smtClean="0"/>
              <a:t> </a:t>
            </a:r>
          </a:p>
          <a:p>
            <a:pPr algn="just" eaLnBrk="1" fontAlgn="auto" hangingPunct="1">
              <a:spcAft>
                <a:spcPts val="0"/>
              </a:spcAft>
              <a:buFont typeface="Arial" pitchFamily="34" charset="0"/>
              <a:buNone/>
              <a:defRPr/>
            </a:pPr>
            <a:r>
              <a:rPr lang="en-US" sz="3400" b="1" dirty="0" smtClean="0"/>
              <a:t>B.	URAIAN  TUGAS</a:t>
            </a:r>
            <a:endParaRPr lang="en-US" sz="3400" dirty="0" smtClean="0"/>
          </a:p>
          <a:p>
            <a:pPr marL="685800" algn="just" eaLnBrk="1" fontAlgn="auto" hangingPunct="1">
              <a:spcAft>
                <a:spcPts val="0"/>
              </a:spcAft>
              <a:buFont typeface="Arial" pitchFamily="34" charset="0"/>
              <a:buChar char="•"/>
              <a:defRPr/>
            </a:pPr>
            <a:r>
              <a:rPr lang="en-US" sz="3400" dirty="0" err="1" smtClean="0"/>
              <a:t>Menyusun</a:t>
            </a:r>
            <a:r>
              <a:rPr lang="en-US" sz="3400" dirty="0" smtClean="0"/>
              <a:t> </a:t>
            </a:r>
            <a:r>
              <a:rPr lang="en-US" sz="3400" dirty="0" err="1" smtClean="0"/>
              <a:t>rencana</a:t>
            </a:r>
            <a:r>
              <a:rPr lang="en-US" sz="3400" dirty="0" smtClean="0"/>
              <a:t> </a:t>
            </a:r>
            <a:r>
              <a:rPr lang="en-US" sz="3400" dirty="0" err="1" smtClean="0"/>
              <a:t>kerja</a:t>
            </a:r>
            <a:r>
              <a:rPr lang="en-US" sz="3400" dirty="0" smtClean="0"/>
              <a:t> sub </a:t>
            </a:r>
            <a:r>
              <a:rPr lang="en-US" sz="3400" dirty="0" err="1" smtClean="0"/>
              <a:t>bagian</a:t>
            </a:r>
            <a:r>
              <a:rPr lang="en-US" sz="3400" dirty="0" smtClean="0"/>
              <a:t> </a:t>
            </a:r>
            <a:r>
              <a:rPr lang="en-US" sz="3400" dirty="0" err="1" smtClean="0"/>
              <a:t>keuangan</a:t>
            </a:r>
            <a:r>
              <a:rPr lang="en-US" sz="3400" dirty="0" smtClean="0"/>
              <a:t>;</a:t>
            </a:r>
          </a:p>
          <a:p>
            <a:pPr marL="685800" algn="just" eaLnBrk="1" fontAlgn="auto" hangingPunct="1">
              <a:spcAft>
                <a:spcPts val="0"/>
              </a:spcAft>
              <a:buFont typeface="Arial" pitchFamily="34" charset="0"/>
              <a:buChar char="•"/>
              <a:defRPr/>
            </a:pPr>
            <a:r>
              <a:rPr lang="en-US" sz="3400" dirty="0" err="1" smtClean="0"/>
              <a:t>Menyiapkan</a:t>
            </a:r>
            <a:r>
              <a:rPr lang="en-US" sz="3400" dirty="0" smtClean="0"/>
              <a:t> </a:t>
            </a:r>
            <a:r>
              <a:rPr lang="en-US" sz="3400" dirty="0" err="1" smtClean="0"/>
              <a:t>bahan</a:t>
            </a:r>
            <a:r>
              <a:rPr lang="en-US" sz="3400" dirty="0" smtClean="0"/>
              <a:t> </a:t>
            </a:r>
            <a:r>
              <a:rPr lang="en-US" sz="3400" dirty="0" err="1" smtClean="0"/>
              <a:t>penyusunan</a:t>
            </a:r>
            <a:r>
              <a:rPr lang="en-US" sz="3400" dirty="0" smtClean="0"/>
              <a:t> </a:t>
            </a:r>
            <a:r>
              <a:rPr lang="en-US" sz="3400" dirty="0" err="1" smtClean="0"/>
              <a:t>konsep</a:t>
            </a:r>
            <a:r>
              <a:rPr lang="en-US" sz="3400" dirty="0" smtClean="0"/>
              <a:t> </a:t>
            </a:r>
            <a:r>
              <a:rPr lang="en-US" sz="3400" dirty="0" err="1" smtClean="0"/>
              <a:t>pelaksanaan</a:t>
            </a:r>
            <a:r>
              <a:rPr lang="en-US" sz="3400" dirty="0" smtClean="0"/>
              <a:t> </a:t>
            </a:r>
            <a:r>
              <a:rPr lang="en-US" sz="3400" dirty="0" err="1" smtClean="0"/>
              <a:t>pengelolaan</a:t>
            </a:r>
            <a:r>
              <a:rPr lang="en-US" sz="3400" dirty="0" smtClean="0"/>
              <a:t> </a:t>
            </a:r>
            <a:r>
              <a:rPr lang="en-US" sz="3400" dirty="0" err="1" smtClean="0"/>
              <a:t>administrasi</a:t>
            </a:r>
            <a:r>
              <a:rPr lang="en-US" sz="3400" dirty="0" smtClean="0"/>
              <a:t> </a:t>
            </a:r>
            <a:r>
              <a:rPr lang="en-US" sz="3400" dirty="0" err="1" smtClean="0"/>
              <a:t>keuangan</a:t>
            </a:r>
            <a:r>
              <a:rPr lang="en-US" sz="3400" dirty="0" smtClean="0"/>
              <a:t>, </a:t>
            </a:r>
            <a:r>
              <a:rPr lang="en-US" sz="3400" dirty="0" err="1" smtClean="0"/>
              <a:t>perbendaharaan</a:t>
            </a:r>
            <a:r>
              <a:rPr lang="en-US" sz="3400" dirty="0" smtClean="0"/>
              <a:t> </a:t>
            </a:r>
            <a:r>
              <a:rPr lang="en-US" sz="3400" dirty="0" err="1" smtClean="0"/>
              <a:t>serta</a:t>
            </a:r>
            <a:r>
              <a:rPr lang="en-US" sz="3400" dirty="0" smtClean="0"/>
              <a:t> </a:t>
            </a:r>
            <a:r>
              <a:rPr lang="en-US" sz="3400" dirty="0" err="1" smtClean="0"/>
              <a:t>koordinasi</a:t>
            </a:r>
            <a:r>
              <a:rPr lang="en-US" sz="3400" dirty="0" smtClean="0"/>
              <a:t> </a:t>
            </a:r>
            <a:r>
              <a:rPr lang="en-US" sz="3400" dirty="0" err="1" smtClean="0"/>
              <a:t>pelaksanaan</a:t>
            </a:r>
            <a:r>
              <a:rPr lang="en-US" sz="3400" dirty="0" smtClean="0"/>
              <a:t> </a:t>
            </a:r>
            <a:r>
              <a:rPr lang="en-US" sz="3400" dirty="0" err="1" smtClean="0"/>
              <a:t>anggaran</a:t>
            </a:r>
            <a:r>
              <a:rPr lang="en-US" sz="3400" dirty="0" smtClean="0"/>
              <a:t>;</a:t>
            </a:r>
          </a:p>
          <a:p>
            <a:pPr marL="685800" algn="just" eaLnBrk="1" fontAlgn="auto" hangingPunct="1">
              <a:spcAft>
                <a:spcPts val="0"/>
              </a:spcAft>
              <a:buFont typeface="Arial" pitchFamily="34" charset="0"/>
              <a:buChar char="•"/>
              <a:defRPr/>
            </a:pPr>
            <a:r>
              <a:rPr lang="en-US" sz="3400" dirty="0" err="1" smtClean="0"/>
              <a:t>Menyiapkan</a:t>
            </a:r>
            <a:r>
              <a:rPr lang="en-US" sz="3400" dirty="0" smtClean="0"/>
              <a:t> </a:t>
            </a:r>
            <a:r>
              <a:rPr lang="en-US" sz="3400" dirty="0" err="1" smtClean="0"/>
              <a:t>bahan</a:t>
            </a:r>
            <a:r>
              <a:rPr lang="en-US" sz="3400" dirty="0" smtClean="0"/>
              <a:t> </a:t>
            </a:r>
            <a:r>
              <a:rPr lang="en-US" sz="3400" dirty="0" err="1" smtClean="0"/>
              <a:t>penyusunan</a:t>
            </a:r>
            <a:r>
              <a:rPr lang="en-US" sz="3400" dirty="0" smtClean="0"/>
              <a:t> </a:t>
            </a:r>
            <a:r>
              <a:rPr lang="en-US" sz="3400" dirty="0" err="1" smtClean="0"/>
              <a:t>petunjuk</a:t>
            </a:r>
            <a:r>
              <a:rPr lang="en-US" sz="3400" dirty="0" smtClean="0"/>
              <a:t> </a:t>
            </a:r>
            <a:r>
              <a:rPr lang="en-US" sz="3400" dirty="0" err="1" smtClean="0"/>
              <a:t>pelaksana</a:t>
            </a:r>
            <a:r>
              <a:rPr lang="en-US" sz="3400" dirty="0" smtClean="0"/>
              <a:t> </a:t>
            </a:r>
            <a:r>
              <a:rPr lang="en-US" sz="3400" dirty="0" err="1" smtClean="0"/>
              <a:t>dan</a:t>
            </a:r>
            <a:r>
              <a:rPr lang="en-US" sz="3400" dirty="0" smtClean="0"/>
              <a:t> </a:t>
            </a:r>
            <a:r>
              <a:rPr lang="en-US" sz="3400" dirty="0" err="1" smtClean="0"/>
              <a:t>petunjuk</a:t>
            </a:r>
            <a:r>
              <a:rPr lang="en-US" sz="3400" dirty="0" smtClean="0"/>
              <a:t> </a:t>
            </a:r>
            <a:r>
              <a:rPr lang="en-US" sz="3400" dirty="0" err="1" smtClean="0"/>
              <a:t>teknis</a:t>
            </a:r>
            <a:r>
              <a:rPr lang="en-US" sz="3400" dirty="0" smtClean="0"/>
              <a:t> </a:t>
            </a:r>
            <a:r>
              <a:rPr lang="en-US" sz="3400" dirty="0" err="1" smtClean="0"/>
              <a:t>pelaksanaan</a:t>
            </a:r>
            <a:r>
              <a:rPr lang="en-US" sz="3400" dirty="0" smtClean="0"/>
              <a:t> </a:t>
            </a:r>
            <a:r>
              <a:rPr lang="en-US" sz="3400" dirty="0" err="1" smtClean="0"/>
              <a:t>pengelolaan</a:t>
            </a:r>
            <a:r>
              <a:rPr lang="en-US" sz="3400" dirty="0" smtClean="0"/>
              <a:t> </a:t>
            </a:r>
            <a:r>
              <a:rPr lang="en-US" sz="3400" dirty="0" err="1" smtClean="0"/>
              <a:t>administrasi</a:t>
            </a:r>
            <a:r>
              <a:rPr lang="en-US" sz="3400" dirty="0" smtClean="0"/>
              <a:t> </a:t>
            </a:r>
            <a:r>
              <a:rPr lang="en-US" sz="3400" dirty="0" err="1" smtClean="0"/>
              <a:t>keuangan</a:t>
            </a:r>
            <a:r>
              <a:rPr lang="en-US" sz="3400" dirty="0" smtClean="0"/>
              <a:t>, </a:t>
            </a:r>
            <a:r>
              <a:rPr lang="en-US" sz="3400" dirty="0" err="1" smtClean="0"/>
              <a:t>perbendaharaan</a:t>
            </a:r>
            <a:r>
              <a:rPr lang="en-US" sz="3400" dirty="0" smtClean="0"/>
              <a:t> </a:t>
            </a:r>
            <a:r>
              <a:rPr lang="en-US" sz="3400" dirty="0" err="1" smtClean="0"/>
              <a:t>serta</a:t>
            </a:r>
            <a:r>
              <a:rPr lang="en-US" sz="3400" dirty="0" smtClean="0"/>
              <a:t> </a:t>
            </a:r>
            <a:r>
              <a:rPr lang="en-US" sz="3400" dirty="0" err="1" smtClean="0"/>
              <a:t>koordinasi</a:t>
            </a:r>
            <a:r>
              <a:rPr lang="en-US" sz="3400" dirty="0" smtClean="0"/>
              <a:t> </a:t>
            </a:r>
            <a:r>
              <a:rPr lang="en-US" sz="3400" dirty="0" err="1" smtClean="0"/>
              <a:t>pelaksanaan</a:t>
            </a:r>
            <a:r>
              <a:rPr lang="en-US" sz="3400" dirty="0" smtClean="0"/>
              <a:t> </a:t>
            </a:r>
            <a:r>
              <a:rPr lang="en-US" sz="3400" dirty="0" err="1" smtClean="0"/>
              <a:t>anggaran</a:t>
            </a:r>
            <a:endParaRPr lang="en-US" sz="3400" dirty="0" smtClean="0"/>
          </a:p>
          <a:p>
            <a:pPr marL="685800" algn="just" eaLnBrk="1" fontAlgn="auto" hangingPunct="1">
              <a:spcAft>
                <a:spcPts val="0"/>
              </a:spcAft>
              <a:buFont typeface="Arial" pitchFamily="34" charset="0"/>
              <a:buChar char="•"/>
              <a:defRPr/>
            </a:pPr>
            <a:r>
              <a:rPr lang="en-US" sz="3400" dirty="0" err="1" smtClean="0"/>
              <a:t>koordinasi</a:t>
            </a:r>
            <a:r>
              <a:rPr lang="en-US" sz="3400" dirty="0" smtClean="0"/>
              <a:t> </a:t>
            </a:r>
            <a:r>
              <a:rPr lang="en-US" sz="3400" dirty="0" err="1" smtClean="0"/>
              <a:t>pelaksanaan</a:t>
            </a:r>
            <a:r>
              <a:rPr lang="en-US" sz="3400" dirty="0" smtClean="0"/>
              <a:t> </a:t>
            </a:r>
            <a:r>
              <a:rPr lang="en-US" sz="3400" dirty="0" err="1" smtClean="0"/>
              <a:t>pengelola</a:t>
            </a:r>
            <a:r>
              <a:rPr lang="en-US" sz="3400" dirty="0" smtClean="0"/>
              <a:t> </a:t>
            </a:r>
            <a:r>
              <a:rPr lang="en-US" sz="3400" dirty="0" err="1" smtClean="0"/>
              <a:t>administrasi</a:t>
            </a:r>
            <a:r>
              <a:rPr lang="en-US" sz="3400" dirty="0" smtClean="0"/>
              <a:t> </a:t>
            </a:r>
            <a:r>
              <a:rPr lang="en-US" sz="3400" dirty="0" err="1" smtClean="0"/>
              <a:t>keuangan</a:t>
            </a:r>
            <a:r>
              <a:rPr lang="en-US" sz="3400" dirty="0" smtClean="0"/>
              <a:t>, </a:t>
            </a:r>
            <a:r>
              <a:rPr lang="en-US" sz="3400" dirty="0" err="1" smtClean="0"/>
              <a:t>perbendaharaan</a:t>
            </a:r>
            <a:r>
              <a:rPr lang="en-US" sz="3400" dirty="0" smtClean="0"/>
              <a:t> </a:t>
            </a:r>
            <a:r>
              <a:rPr lang="en-US" sz="3400" dirty="0" err="1" smtClean="0"/>
              <a:t>serta</a:t>
            </a:r>
            <a:r>
              <a:rPr lang="en-US" sz="3400" dirty="0" smtClean="0"/>
              <a:t> </a:t>
            </a:r>
            <a:r>
              <a:rPr lang="en-US" sz="3400" dirty="0" err="1" smtClean="0"/>
              <a:t>pelaksanaan</a:t>
            </a:r>
            <a:r>
              <a:rPr lang="en-US" sz="3400" dirty="0" smtClean="0"/>
              <a:t> </a:t>
            </a:r>
            <a:r>
              <a:rPr lang="en-US" sz="3400" dirty="0" err="1" smtClean="0"/>
              <a:t>anggaran</a:t>
            </a:r>
            <a:r>
              <a:rPr lang="en-US" sz="3400" dirty="0" smtClean="0"/>
              <a:t>;</a:t>
            </a:r>
          </a:p>
          <a:p>
            <a:pPr marL="685800" algn="just" eaLnBrk="1" fontAlgn="auto" hangingPunct="1">
              <a:spcAft>
                <a:spcPts val="0"/>
              </a:spcAft>
              <a:buFont typeface="Arial" pitchFamily="34" charset="0"/>
              <a:buChar char="•"/>
              <a:defRPr/>
            </a:pPr>
            <a:r>
              <a:rPr lang="en-US" sz="3400" dirty="0" err="1" smtClean="0"/>
              <a:t>Koordinasi</a:t>
            </a:r>
            <a:r>
              <a:rPr lang="en-US" sz="3400" dirty="0" smtClean="0"/>
              <a:t> </a:t>
            </a:r>
            <a:r>
              <a:rPr lang="en-US" sz="3400" dirty="0" err="1" smtClean="0"/>
              <a:t>lintas</a:t>
            </a:r>
            <a:r>
              <a:rPr lang="en-US" sz="3400" dirty="0" smtClean="0"/>
              <a:t> </a:t>
            </a:r>
            <a:r>
              <a:rPr lang="en-US" sz="3400" dirty="0" err="1" smtClean="0"/>
              <a:t>sektor</a:t>
            </a:r>
            <a:r>
              <a:rPr lang="en-US" sz="3400" dirty="0" smtClean="0"/>
              <a:t> </a:t>
            </a:r>
            <a:r>
              <a:rPr lang="en-US" sz="3400" dirty="0" err="1" smtClean="0"/>
              <a:t>dalam</a:t>
            </a:r>
            <a:r>
              <a:rPr lang="en-US" sz="3400" dirty="0" smtClean="0"/>
              <a:t> </a:t>
            </a:r>
            <a:r>
              <a:rPr lang="en-US" sz="3400" dirty="0" err="1" smtClean="0"/>
              <a:t>kegiatan</a:t>
            </a:r>
            <a:r>
              <a:rPr lang="en-US" sz="3400" dirty="0" smtClean="0"/>
              <a:t> </a:t>
            </a:r>
            <a:r>
              <a:rPr lang="en-US" sz="3400" dirty="0" err="1" smtClean="0"/>
              <a:t>pengelolaan</a:t>
            </a:r>
            <a:r>
              <a:rPr lang="en-US" sz="3400" dirty="0" smtClean="0"/>
              <a:t> </a:t>
            </a:r>
            <a:r>
              <a:rPr lang="en-US" sz="3400" dirty="0" err="1" smtClean="0"/>
              <a:t>administrasi</a:t>
            </a:r>
            <a:r>
              <a:rPr lang="en-US" sz="3400" dirty="0" smtClean="0"/>
              <a:t> </a:t>
            </a:r>
            <a:r>
              <a:rPr lang="en-US" sz="3400" dirty="0" err="1" smtClean="0"/>
              <a:t>keuangan</a:t>
            </a:r>
            <a:r>
              <a:rPr lang="en-US" sz="3400" dirty="0" smtClean="0"/>
              <a:t>, </a:t>
            </a:r>
            <a:r>
              <a:rPr lang="en-US" sz="3400" dirty="0" err="1" smtClean="0"/>
              <a:t>perbendaharaan</a:t>
            </a:r>
            <a:r>
              <a:rPr lang="en-US" sz="3400" dirty="0" smtClean="0"/>
              <a:t> </a:t>
            </a:r>
            <a:r>
              <a:rPr lang="en-US" sz="3400" dirty="0" err="1" smtClean="0"/>
              <a:t>serta</a:t>
            </a:r>
            <a:r>
              <a:rPr lang="en-US" sz="3400" dirty="0" smtClean="0"/>
              <a:t>  </a:t>
            </a:r>
            <a:r>
              <a:rPr lang="en-US" sz="3400" dirty="0" err="1" smtClean="0"/>
              <a:t>pelaksanaan</a:t>
            </a:r>
            <a:r>
              <a:rPr lang="en-US" sz="3400" dirty="0" smtClean="0"/>
              <a:t> </a:t>
            </a:r>
            <a:r>
              <a:rPr lang="en-US" sz="3400" dirty="0" err="1" smtClean="0"/>
              <a:t>anggaran</a:t>
            </a:r>
            <a:r>
              <a:rPr lang="en-US" sz="3400" dirty="0" smtClean="0"/>
              <a:t>;</a:t>
            </a:r>
          </a:p>
          <a:p>
            <a:pPr marL="685800" algn="just" eaLnBrk="1" fontAlgn="auto" hangingPunct="1">
              <a:spcAft>
                <a:spcPts val="0"/>
              </a:spcAft>
              <a:buFont typeface="Arial" pitchFamily="34" charset="0"/>
              <a:buChar char="•"/>
              <a:defRPr/>
            </a:pPr>
            <a:r>
              <a:rPr lang="en-US" sz="3400" dirty="0" err="1" smtClean="0"/>
              <a:t>Menyiapkan</a:t>
            </a:r>
            <a:r>
              <a:rPr lang="en-US" sz="3400" dirty="0" smtClean="0"/>
              <a:t> </a:t>
            </a:r>
            <a:r>
              <a:rPr lang="en-US" sz="3400" dirty="0" err="1" smtClean="0"/>
              <a:t>kebutuhan</a:t>
            </a:r>
            <a:r>
              <a:rPr lang="en-US" sz="3400" dirty="0" smtClean="0"/>
              <a:t> </a:t>
            </a:r>
            <a:r>
              <a:rPr lang="en-US" sz="3400" dirty="0" err="1" smtClean="0"/>
              <a:t>gaji</a:t>
            </a:r>
            <a:r>
              <a:rPr lang="en-US" sz="3400" dirty="0" smtClean="0"/>
              <a:t> </a:t>
            </a:r>
            <a:r>
              <a:rPr lang="en-US" sz="3400" dirty="0" err="1" smtClean="0"/>
              <a:t>dan</a:t>
            </a:r>
            <a:r>
              <a:rPr lang="en-US" sz="3400" dirty="0" smtClean="0"/>
              <a:t> </a:t>
            </a:r>
            <a:r>
              <a:rPr lang="en-US" sz="3400" dirty="0" err="1" smtClean="0"/>
              <a:t>tunjangan</a:t>
            </a:r>
            <a:r>
              <a:rPr lang="en-US" sz="3400" dirty="0" smtClean="0"/>
              <a:t> PNS </a:t>
            </a:r>
            <a:r>
              <a:rPr lang="en-US" sz="3400" dirty="0" err="1" smtClean="0"/>
              <a:t>berdasarkan</a:t>
            </a:r>
            <a:r>
              <a:rPr lang="en-US" sz="3400" dirty="0" smtClean="0"/>
              <a:t> </a:t>
            </a:r>
            <a:r>
              <a:rPr lang="en-US" sz="3400" dirty="0" err="1" smtClean="0"/>
              <a:t>peraturan</a:t>
            </a:r>
            <a:r>
              <a:rPr lang="en-US" sz="3400" dirty="0" smtClean="0"/>
              <a:t> </a:t>
            </a:r>
            <a:r>
              <a:rPr lang="en-US" sz="3400" dirty="0" err="1" smtClean="0"/>
              <a:t>perundang</a:t>
            </a:r>
            <a:r>
              <a:rPr lang="en-US" sz="3400" dirty="0" smtClean="0"/>
              <a:t>-</a:t>
            </a:r>
            <a:r>
              <a:rPr lang="en-US" sz="3400" dirty="0" err="1" smtClean="0"/>
              <a:t>undangan</a:t>
            </a:r>
            <a:r>
              <a:rPr lang="en-US" sz="3400" dirty="0" smtClean="0"/>
              <a:t> yang </a:t>
            </a:r>
            <a:r>
              <a:rPr lang="en-US" sz="3400" dirty="0" err="1" smtClean="0"/>
              <a:t>berlaku</a:t>
            </a:r>
            <a:endParaRPr lang="en-US" sz="3400" dirty="0" smtClean="0"/>
          </a:p>
          <a:p>
            <a:pPr marL="685800" algn="just" eaLnBrk="1" fontAlgn="auto" hangingPunct="1">
              <a:spcAft>
                <a:spcPts val="0"/>
              </a:spcAft>
              <a:buFont typeface="Arial" pitchFamily="34" charset="0"/>
              <a:buChar char="•"/>
              <a:defRPr/>
            </a:pPr>
            <a:r>
              <a:rPr lang="en-US" sz="3400" dirty="0" err="1" smtClean="0"/>
              <a:t>Menyiapkan</a:t>
            </a:r>
            <a:r>
              <a:rPr lang="en-US" sz="3400" dirty="0" smtClean="0"/>
              <a:t> SPM</a:t>
            </a:r>
          </a:p>
          <a:p>
            <a:pPr marL="685800" algn="just" eaLnBrk="1" fontAlgn="auto" hangingPunct="1">
              <a:spcAft>
                <a:spcPts val="0"/>
              </a:spcAft>
              <a:buFont typeface="Arial" pitchFamily="34" charset="0"/>
              <a:buChar char="•"/>
              <a:defRPr/>
            </a:pPr>
            <a:r>
              <a:rPr lang="en-US" sz="3400" dirty="0" err="1" smtClean="0"/>
              <a:t>Melaksanakan</a:t>
            </a:r>
            <a:r>
              <a:rPr lang="en-US" sz="3400" dirty="0" smtClean="0"/>
              <a:t> </a:t>
            </a:r>
            <a:r>
              <a:rPr lang="en-US" sz="3400" dirty="0" err="1" smtClean="0"/>
              <a:t>Verivikasi</a:t>
            </a:r>
            <a:r>
              <a:rPr lang="en-US" sz="3400" dirty="0" smtClean="0"/>
              <a:t> </a:t>
            </a:r>
            <a:r>
              <a:rPr lang="en-US" sz="3400" dirty="0" err="1" smtClean="0"/>
              <a:t>terhadap</a:t>
            </a:r>
            <a:r>
              <a:rPr lang="en-US" sz="3400" dirty="0" smtClean="0"/>
              <a:t> </a:t>
            </a:r>
            <a:r>
              <a:rPr lang="en-US" sz="3400" dirty="0" err="1" smtClean="0"/>
              <a:t>pertanggungjawaban</a:t>
            </a:r>
            <a:r>
              <a:rPr lang="en-US" sz="3400" dirty="0" smtClean="0"/>
              <a:t> </a:t>
            </a:r>
            <a:r>
              <a:rPr lang="en-US" sz="3400" dirty="0" err="1" smtClean="0"/>
              <a:t>pengelolaan</a:t>
            </a:r>
            <a:r>
              <a:rPr lang="en-US" sz="3400" dirty="0" smtClean="0"/>
              <a:t> </a:t>
            </a:r>
            <a:r>
              <a:rPr lang="en-US" sz="3400" dirty="0" err="1" smtClean="0"/>
              <a:t>keuangan</a:t>
            </a:r>
            <a:r>
              <a:rPr lang="en-US" sz="3400" dirty="0" smtClean="0"/>
              <a:t> yang </a:t>
            </a:r>
            <a:r>
              <a:rPr lang="en-US" sz="3400" dirty="0" err="1" smtClean="0"/>
              <a:t>dilaksanakan</a:t>
            </a:r>
            <a:r>
              <a:rPr lang="en-US" sz="3400" dirty="0" smtClean="0"/>
              <a:t> </a:t>
            </a:r>
            <a:r>
              <a:rPr lang="en-US" sz="3400" dirty="0" err="1" smtClean="0"/>
              <a:t>oleh</a:t>
            </a:r>
            <a:r>
              <a:rPr lang="en-US" sz="3400" dirty="0" smtClean="0"/>
              <a:t> </a:t>
            </a:r>
            <a:r>
              <a:rPr lang="en-US" sz="3400" dirty="0" err="1" smtClean="0"/>
              <a:t>bendahara</a:t>
            </a:r>
            <a:r>
              <a:rPr lang="en-US" sz="3400" dirty="0" smtClean="0"/>
              <a:t> </a:t>
            </a:r>
            <a:r>
              <a:rPr lang="en-US" sz="3400" dirty="0" err="1" smtClean="0"/>
              <a:t>Pengeluaran</a:t>
            </a:r>
            <a:endParaRPr lang="en-US" sz="3400" dirty="0" smtClean="0"/>
          </a:p>
          <a:p>
            <a:pPr marL="685800" algn="just" eaLnBrk="1" fontAlgn="auto" hangingPunct="1">
              <a:spcAft>
                <a:spcPts val="0"/>
              </a:spcAft>
              <a:buFont typeface="Arial" pitchFamily="34" charset="0"/>
              <a:buChar char="•"/>
              <a:defRPr/>
            </a:pPr>
            <a:r>
              <a:rPr lang="en-US" sz="3400" dirty="0" err="1" smtClean="0"/>
              <a:t>Melaksanakan</a:t>
            </a:r>
            <a:r>
              <a:rPr lang="en-US" sz="3400" dirty="0" smtClean="0"/>
              <a:t> </a:t>
            </a:r>
            <a:r>
              <a:rPr lang="en-US" sz="3400" dirty="0" err="1" smtClean="0"/>
              <a:t>akintansi</a:t>
            </a:r>
            <a:endParaRPr lang="en-US" sz="3400" dirty="0" smtClean="0"/>
          </a:p>
          <a:p>
            <a:pPr marL="685800" algn="just" eaLnBrk="1" fontAlgn="auto" hangingPunct="1">
              <a:spcAft>
                <a:spcPts val="0"/>
              </a:spcAft>
              <a:buFont typeface="Arial" pitchFamily="34" charset="0"/>
              <a:buChar char="•"/>
              <a:defRPr/>
            </a:pPr>
            <a:r>
              <a:rPr lang="en-US" sz="3400" dirty="0" err="1" smtClean="0"/>
              <a:t>Meniyapkan</a:t>
            </a:r>
            <a:r>
              <a:rPr lang="en-US" sz="3400" dirty="0" smtClean="0"/>
              <a:t> </a:t>
            </a:r>
            <a:r>
              <a:rPr lang="en-US" sz="3400" dirty="0" err="1" smtClean="0"/>
              <a:t>laporan</a:t>
            </a:r>
            <a:r>
              <a:rPr lang="en-US" sz="3400" dirty="0" smtClean="0"/>
              <a:t> </a:t>
            </a:r>
            <a:r>
              <a:rPr lang="en-US" sz="3400" dirty="0" err="1" smtClean="0"/>
              <a:t>keuangan</a:t>
            </a:r>
            <a:endParaRPr lang="en-US" sz="3400" dirty="0" smtClean="0"/>
          </a:p>
          <a:p>
            <a:pPr marL="685800" algn="just" eaLnBrk="1" fontAlgn="auto" hangingPunct="1">
              <a:spcAft>
                <a:spcPts val="0"/>
              </a:spcAft>
              <a:buFont typeface="Arial" pitchFamily="34" charset="0"/>
              <a:buChar char="•"/>
              <a:defRPr/>
            </a:pPr>
            <a:r>
              <a:rPr lang="en-US" sz="3400" dirty="0" err="1" smtClean="0"/>
              <a:t>Melaksanakan</a:t>
            </a:r>
            <a:r>
              <a:rPr lang="en-US" sz="3400" dirty="0" smtClean="0"/>
              <a:t> </a:t>
            </a:r>
            <a:r>
              <a:rPr lang="en-US" sz="3400" dirty="0" err="1" smtClean="0"/>
              <a:t>tugas</a:t>
            </a:r>
            <a:r>
              <a:rPr lang="en-US" sz="3400" dirty="0" smtClean="0"/>
              <a:t> </a:t>
            </a:r>
            <a:r>
              <a:rPr lang="en-US" sz="3400" dirty="0" err="1" smtClean="0"/>
              <a:t>kedinasan</a:t>
            </a:r>
            <a:r>
              <a:rPr lang="en-US" sz="3400" dirty="0" smtClean="0"/>
              <a:t> </a:t>
            </a:r>
            <a:r>
              <a:rPr lang="en-US" sz="3400" dirty="0" err="1" smtClean="0"/>
              <a:t>lainnya</a:t>
            </a:r>
            <a:r>
              <a:rPr lang="en-US" sz="3400" dirty="0" smtClean="0"/>
              <a:t> </a:t>
            </a:r>
            <a:r>
              <a:rPr lang="en-US" sz="3400" dirty="0" err="1" smtClean="0"/>
              <a:t>sesuai</a:t>
            </a:r>
            <a:r>
              <a:rPr lang="en-US" sz="3400" dirty="0" smtClean="0"/>
              <a:t> </a:t>
            </a:r>
            <a:r>
              <a:rPr lang="en-US" sz="3400" dirty="0" err="1" smtClean="0"/>
              <a:t>petunjuk</a:t>
            </a:r>
            <a:r>
              <a:rPr lang="en-US" sz="3400" dirty="0" smtClean="0"/>
              <a:t> </a:t>
            </a:r>
            <a:r>
              <a:rPr lang="en-US" sz="3400" dirty="0" err="1" smtClean="0"/>
              <a:t>atasan</a:t>
            </a:r>
            <a:r>
              <a:rPr lang="en-US" sz="3400" dirty="0" smtClean="0"/>
              <a:t>;</a:t>
            </a:r>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r>
              <a:rPr lang="en-US" sz="1800" dirty="0" smtClean="0"/>
              <a:t> </a:t>
            </a:r>
          </a:p>
          <a:p>
            <a:pPr eaLnBrk="1" fontAlgn="auto" hangingPunct="1">
              <a:spcAft>
                <a:spcPts val="0"/>
              </a:spcAft>
              <a:buFont typeface="Arial" pitchFamily="34" charset="0"/>
              <a:buChar char="•"/>
              <a:defRPr/>
            </a:pPr>
            <a:endParaRPr lang="en-US" dirty="0"/>
          </a:p>
        </p:txBody>
      </p:sp>
    </p:spTree>
    <p:extLst>
      <p:ext uri="{BB962C8B-B14F-4D97-AF65-F5344CB8AC3E}">
        <p14:creationId xmlns:p14="http://schemas.microsoft.com/office/powerpoint/2010/main" val="20450475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457200" y="0"/>
            <a:ext cx="8229600" cy="838200"/>
          </a:xfrm>
        </p:spPr>
        <p:txBody>
          <a:bodyPr/>
          <a:lstStyle/>
          <a:p>
            <a:pPr eaLnBrk="1" hangingPunct="1"/>
            <a:r>
              <a:rPr lang="en-US" smtClean="0"/>
              <a:t>TUPOKSI  SEKRETARIAT</a:t>
            </a:r>
          </a:p>
        </p:txBody>
      </p:sp>
      <p:sp>
        <p:nvSpPr>
          <p:cNvPr id="3" name="Content Placeholder 2"/>
          <p:cNvSpPr>
            <a:spLocks noGrp="1"/>
          </p:cNvSpPr>
          <p:nvPr>
            <p:ph idx="1"/>
          </p:nvPr>
        </p:nvSpPr>
        <p:spPr>
          <a:xfrm>
            <a:off x="0" y="838200"/>
            <a:ext cx="9144000" cy="6019800"/>
          </a:xfrm>
        </p:spPr>
        <p:txBody>
          <a:bodyPr rtlCol="0">
            <a:normAutofit fontScale="47500" lnSpcReduction="20000"/>
          </a:bodyPr>
          <a:lstStyle/>
          <a:p>
            <a:pPr algn="ctr" eaLnBrk="1" fontAlgn="auto" hangingPunct="1">
              <a:spcAft>
                <a:spcPts val="0"/>
              </a:spcAft>
              <a:buFont typeface="Arial" pitchFamily="34" charset="0"/>
              <a:buNone/>
              <a:defRPr/>
            </a:pPr>
            <a:r>
              <a:rPr lang="en-US" sz="4200" b="1" dirty="0" smtClean="0"/>
              <a:t>KEPALA  SUB BAGIAN  PERENCANAAN</a:t>
            </a:r>
            <a:endParaRPr lang="en-US" sz="4200" dirty="0" smtClean="0"/>
          </a:p>
          <a:p>
            <a:pPr eaLnBrk="1" fontAlgn="auto" hangingPunct="1">
              <a:spcAft>
                <a:spcPts val="0"/>
              </a:spcAft>
              <a:buFont typeface="Arial" pitchFamily="34" charset="0"/>
              <a:buNone/>
              <a:defRPr/>
            </a:pPr>
            <a:r>
              <a:rPr lang="en-US" sz="3400" b="1" dirty="0" smtClean="0"/>
              <a:t>A.	</a:t>
            </a:r>
            <a:r>
              <a:rPr lang="en-US" sz="3800" b="1" dirty="0" smtClean="0"/>
              <a:t>TUGAS  POKOK</a:t>
            </a:r>
            <a:endParaRPr lang="en-US" sz="3800" dirty="0" smtClean="0"/>
          </a:p>
          <a:p>
            <a:pPr algn="just" eaLnBrk="1" fontAlgn="auto" hangingPunct="1">
              <a:spcAft>
                <a:spcPts val="0"/>
              </a:spcAft>
              <a:buFont typeface="Arial" pitchFamily="34" charset="0"/>
              <a:buNone/>
              <a:defRPr/>
            </a:pPr>
            <a:r>
              <a:rPr lang="en-US" sz="3800" dirty="0" smtClean="0"/>
              <a:t>	</a:t>
            </a:r>
            <a:r>
              <a:rPr lang="id-ID" sz="3800" dirty="0" smtClean="0"/>
              <a:t> Kepala Sub bagian perencanaan dan program mempunyai tugas pokok mengumpulkan dan mengkoordinasikan bahan penyusunan program kerja evaluasi dan laporan kegiatan serta tugas lain yang diberikan oleh atasan.</a:t>
            </a:r>
            <a:endParaRPr lang="en-US" sz="3800" dirty="0" smtClean="0"/>
          </a:p>
          <a:p>
            <a:pPr algn="just" eaLnBrk="1" fontAlgn="auto" hangingPunct="1">
              <a:spcAft>
                <a:spcPts val="0"/>
              </a:spcAft>
              <a:buFont typeface="Arial" pitchFamily="34" charset="0"/>
              <a:buNone/>
              <a:defRPr/>
            </a:pPr>
            <a:endParaRPr lang="en-US" sz="3800" dirty="0" smtClean="0"/>
          </a:p>
          <a:p>
            <a:pPr marL="285750" indent="-285750" algn="just" eaLnBrk="1" fontAlgn="auto" hangingPunct="1">
              <a:spcAft>
                <a:spcPts val="0"/>
              </a:spcAft>
              <a:buFont typeface="Arial" pitchFamily="34" charset="0"/>
              <a:buAutoNum type="alphaUcPeriod" startAt="2"/>
              <a:defRPr/>
            </a:pPr>
            <a:r>
              <a:rPr lang="en-US" sz="3800" b="1" dirty="0" smtClean="0"/>
              <a:t>URAIAN  TUGAS</a:t>
            </a:r>
            <a:endParaRPr lang="en-US" sz="3800" dirty="0" smtClean="0"/>
          </a:p>
          <a:p>
            <a:pPr marL="685800" algn="just" eaLnBrk="1" fontAlgn="auto" hangingPunct="1">
              <a:spcAft>
                <a:spcPts val="0"/>
              </a:spcAft>
              <a:buFont typeface="Arial" pitchFamily="34" charset="0"/>
              <a:buChar char="•"/>
              <a:defRPr/>
            </a:pPr>
            <a:r>
              <a:rPr lang="id-ID" sz="3800" dirty="0" smtClean="0"/>
              <a:t>Merencanakan program per tahun anggaran Sub bagian Perencanaan dan Program berdasarkan tugas dan fungsi untuk mencapai tujuan dan sasaran yang ditetapkan;</a:t>
            </a:r>
            <a:endParaRPr lang="en-US" sz="3800" dirty="0" smtClean="0"/>
          </a:p>
          <a:p>
            <a:pPr marL="685800" algn="just" eaLnBrk="1" fontAlgn="auto" hangingPunct="1">
              <a:spcAft>
                <a:spcPts val="0"/>
              </a:spcAft>
              <a:buFont typeface="Arial" pitchFamily="34" charset="0"/>
              <a:buChar char="•"/>
              <a:defRPr/>
            </a:pPr>
            <a:r>
              <a:rPr lang="id-ID" sz="3800" dirty="0" smtClean="0"/>
              <a:t>Memberi petunjuk kepada bawahan dalam meleksanakan kegiatan Sub bagian Perencanaan dan  Program agar peleksanaan tugas sesuai dengan petunjuk dan ketentuan yang berlaku</a:t>
            </a:r>
            <a:endParaRPr lang="en-US" sz="3800" dirty="0" smtClean="0"/>
          </a:p>
          <a:p>
            <a:pPr marL="685800" algn="just" eaLnBrk="1" fontAlgn="auto" hangingPunct="1">
              <a:spcAft>
                <a:spcPts val="0"/>
              </a:spcAft>
              <a:buFont typeface="Arial" pitchFamily="34" charset="0"/>
              <a:buChar char="•"/>
              <a:defRPr/>
            </a:pPr>
            <a:r>
              <a:rPr lang="id-ID" sz="3800" dirty="0" smtClean="0"/>
              <a:t>Membagi tugas kepada bawahan dalam rangka peleksanaan kegiatan Sub bagian Perencanaan dan Program dengan memberikan arahan agar peleksanaan kegiatan dapat dilaksanakan secara efektif dan efisien;</a:t>
            </a:r>
            <a:endParaRPr lang="en-US" sz="3800" dirty="0" smtClean="0"/>
          </a:p>
          <a:p>
            <a:pPr marL="685800" algn="just" eaLnBrk="1" fontAlgn="auto" hangingPunct="1">
              <a:spcAft>
                <a:spcPts val="0"/>
              </a:spcAft>
              <a:buFont typeface="Arial" pitchFamily="34" charset="0"/>
              <a:buChar char="•"/>
              <a:defRPr/>
            </a:pPr>
            <a:r>
              <a:rPr lang="id-ID" sz="3800" dirty="0" smtClean="0"/>
              <a:t>Memeriksa dan menilai hasil kerja bawahan dengan cara mencocokkan dengan petunjuk kerja dan ketentuan yang berlaku agar tercapainya keserasian dan kebenaran hasil kerja;</a:t>
            </a:r>
            <a:endParaRPr lang="en-US" sz="3800" dirty="0" smtClean="0"/>
          </a:p>
          <a:p>
            <a:pPr marL="685800" algn="just" eaLnBrk="1" fontAlgn="auto" hangingPunct="1">
              <a:spcAft>
                <a:spcPts val="0"/>
              </a:spcAft>
              <a:buFont typeface="Arial" pitchFamily="34" charset="0"/>
              <a:buChar char="•"/>
              <a:defRPr/>
            </a:pPr>
            <a:r>
              <a:rPr lang="id-ID" sz="3800" dirty="0" smtClean="0"/>
              <a:t>Mengkoordinasikan Peleksanaan Perencanaan dan Program;</a:t>
            </a:r>
            <a:endParaRPr lang="en-US" sz="3800" dirty="0" smtClean="0"/>
          </a:p>
          <a:p>
            <a:pPr marL="685800" algn="just" eaLnBrk="1" fontAlgn="auto" hangingPunct="1">
              <a:spcAft>
                <a:spcPts val="0"/>
              </a:spcAft>
              <a:buFont typeface="Arial" pitchFamily="34" charset="0"/>
              <a:buChar char="•"/>
              <a:defRPr/>
            </a:pPr>
            <a:r>
              <a:rPr lang="id-ID" sz="3800" dirty="0" smtClean="0"/>
              <a:t> Menyusun Perencanaan Program Badan Pemberdayaan Perempuan dan Perlindungan  Anak </a:t>
            </a:r>
            <a:endParaRPr lang="en-US" sz="3800" dirty="0" smtClean="0"/>
          </a:p>
          <a:p>
            <a:pPr marL="685800" algn="just" eaLnBrk="1" fontAlgn="auto" hangingPunct="1">
              <a:spcAft>
                <a:spcPts val="0"/>
              </a:spcAft>
              <a:buFont typeface="Arial" pitchFamily="34" charset="0"/>
              <a:buChar char="•"/>
              <a:defRPr/>
            </a:pPr>
            <a:r>
              <a:rPr lang="id-ID" sz="3800" dirty="0" smtClean="0"/>
              <a:t>Mengkoordinasikan kegiatan Perencanaan Pemberdayaan Perempuan dan Perlindungan Anak pada instansi yang terkait.</a:t>
            </a:r>
            <a:endParaRPr lang="en-US" sz="3800" dirty="0" smtClean="0"/>
          </a:p>
          <a:p>
            <a:pPr marL="514350" indent="-514350"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Char char="•"/>
              <a:defRPr/>
            </a:pPr>
            <a:r>
              <a:rPr lang="en-US" sz="1800" dirty="0" smtClean="0"/>
              <a:t> </a:t>
            </a:r>
          </a:p>
          <a:p>
            <a:pPr eaLnBrk="1" fontAlgn="auto" hangingPunct="1">
              <a:spcAft>
                <a:spcPts val="0"/>
              </a:spcAft>
              <a:buFont typeface="Arial" pitchFamily="34" charset="0"/>
              <a:buChar char="•"/>
              <a:defRPr/>
            </a:pPr>
            <a:endParaRPr lang="en-US" dirty="0"/>
          </a:p>
        </p:txBody>
      </p:sp>
    </p:spTree>
    <p:extLst>
      <p:ext uri="{BB962C8B-B14F-4D97-AF65-F5344CB8AC3E}">
        <p14:creationId xmlns:p14="http://schemas.microsoft.com/office/powerpoint/2010/main" val="40664818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685800"/>
          </a:xfrm>
        </p:spPr>
        <p:txBody>
          <a:bodyPr rtlCol="0">
            <a:normAutofit fontScale="90000"/>
          </a:bodyPr>
          <a:lstStyle/>
          <a:p>
            <a:pPr eaLnBrk="1" fontAlgn="auto" hangingPunct="1">
              <a:spcAft>
                <a:spcPts val="0"/>
              </a:spcAft>
              <a:defRPr/>
            </a:pPr>
            <a:r>
              <a:rPr lang="en-US" dirty="0" smtClean="0"/>
              <a:t>TUPOKSI  BIDANG  </a:t>
            </a:r>
            <a:r>
              <a:rPr lang="id-ID" dirty="0" smtClean="0"/>
              <a:t>DATA DAN PUG</a:t>
            </a:r>
            <a:endParaRPr lang="en-US" dirty="0"/>
          </a:p>
        </p:txBody>
      </p:sp>
      <p:sp>
        <p:nvSpPr>
          <p:cNvPr id="3" name="Content Placeholder 2"/>
          <p:cNvSpPr>
            <a:spLocks noGrp="1"/>
          </p:cNvSpPr>
          <p:nvPr>
            <p:ph idx="1"/>
          </p:nvPr>
        </p:nvSpPr>
        <p:spPr>
          <a:xfrm>
            <a:off x="0" y="685800"/>
            <a:ext cx="9144000" cy="6172200"/>
          </a:xfrm>
        </p:spPr>
        <p:txBody>
          <a:bodyPr rtlCol="0">
            <a:normAutofit fontScale="55000" lnSpcReduction="20000"/>
          </a:bodyPr>
          <a:lstStyle/>
          <a:p>
            <a:pPr algn="ctr" eaLnBrk="1" fontAlgn="auto" hangingPunct="1">
              <a:spcAft>
                <a:spcPts val="0"/>
              </a:spcAft>
              <a:buFont typeface="Arial" pitchFamily="34" charset="0"/>
              <a:buNone/>
              <a:defRPr/>
            </a:pPr>
            <a:r>
              <a:rPr lang="id-ID" sz="3800" b="1" dirty="0" smtClean="0"/>
              <a:t> KEPALA  BIDANG DATA</a:t>
            </a:r>
            <a:r>
              <a:rPr lang="id-ID" sz="3800" b="1" dirty="0"/>
              <a:t> </a:t>
            </a:r>
            <a:r>
              <a:rPr lang="id-ID" sz="3800" b="1" dirty="0" smtClean="0"/>
              <a:t>DAN PENGARUSUTAMAAN GENDER</a:t>
            </a:r>
            <a:endParaRPr lang="en-US" sz="3800" b="1" dirty="0" smtClean="0"/>
          </a:p>
          <a:p>
            <a:pPr algn="ctr" eaLnBrk="1" fontAlgn="auto" hangingPunct="1">
              <a:spcAft>
                <a:spcPts val="0"/>
              </a:spcAft>
              <a:buFont typeface="Arial" pitchFamily="34" charset="0"/>
              <a:buNone/>
              <a:defRPr/>
            </a:pPr>
            <a:endParaRPr lang="en-US" sz="3800" b="1" dirty="0" smtClean="0"/>
          </a:p>
          <a:p>
            <a:pPr algn="just" eaLnBrk="1" fontAlgn="auto" hangingPunct="1">
              <a:spcAft>
                <a:spcPts val="0"/>
              </a:spcAft>
              <a:buFont typeface="Arial" pitchFamily="34" charset="0"/>
              <a:buNone/>
              <a:defRPr/>
            </a:pPr>
            <a:r>
              <a:rPr lang="id-ID" b="1" dirty="0" smtClean="0"/>
              <a:t>A.	TUGAS  POKOK</a:t>
            </a:r>
            <a:endParaRPr lang="en-US" dirty="0" smtClean="0"/>
          </a:p>
          <a:p>
            <a:pPr algn="just" eaLnBrk="1" fontAlgn="auto" hangingPunct="1">
              <a:spcAft>
                <a:spcPts val="0"/>
              </a:spcAft>
              <a:buFont typeface="Arial" pitchFamily="34" charset="0"/>
              <a:buNone/>
              <a:defRPr/>
            </a:pPr>
            <a:r>
              <a:rPr lang="en-US" dirty="0" smtClean="0"/>
              <a:t>	</a:t>
            </a:r>
            <a:r>
              <a:rPr lang="id-ID" dirty="0" smtClean="0"/>
              <a:t>Merumuskan kebijakan , koordinasi , sinkronisasi, sosialisasi, fasilitasi dan distribusi pelaksanaan kegiatan Bidang Data dan Pengarusutamaan Gender</a:t>
            </a:r>
            <a:endParaRPr lang="en-US" dirty="0" smtClean="0"/>
          </a:p>
          <a:p>
            <a:pPr algn="just" eaLnBrk="1" fontAlgn="auto" hangingPunct="1">
              <a:spcAft>
                <a:spcPts val="0"/>
              </a:spcAft>
              <a:buFont typeface="Arial" pitchFamily="34" charset="0"/>
              <a:buNone/>
              <a:defRPr/>
            </a:pPr>
            <a:r>
              <a:rPr lang="id-ID" b="1" dirty="0" smtClean="0"/>
              <a:t>B.	FUNGSI</a:t>
            </a:r>
            <a:endParaRPr lang="en-US" dirty="0" smtClean="0"/>
          </a:p>
          <a:p>
            <a:pPr marL="628650" indent="-285750" algn="just" eaLnBrk="1" fontAlgn="auto" hangingPunct="1">
              <a:spcAft>
                <a:spcPts val="0"/>
              </a:spcAft>
              <a:buFont typeface="Arial" pitchFamily="34" charset="0"/>
              <a:buChar char="•"/>
              <a:defRPr/>
            </a:pPr>
            <a:r>
              <a:rPr lang="id-ID" dirty="0" smtClean="0"/>
              <a:t>Pengelolaan data dan informasi Pemberdayaan Perempuan Perlindungan Anak pengendalian Penduduk dan Keluarga Berencana</a:t>
            </a:r>
            <a:endParaRPr lang="en-US" dirty="0" smtClean="0"/>
          </a:p>
          <a:p>
            <a:pPr marL="628650" indent="-285750" algn="just">
              <a:defRPr/>
            </a:pPr>
            <a:r>
              <a:rPr lang="id-ID" dirty="0" smtClean="0"/>
              <a:t>Pengarusutamaan </a:t>
            </a:r>
            <a:r>
              <a:rPr lang="id-ID" dirty="0"/>
              <a:t>Gender Pemberdayaan Perempuan Perlindungan Anak pengendalian Penduduk dan Keluarga Berencana</a:t>
            </a:r>
            <a:endParaRPr lang="en-US" dirty="0"/>
          </a:p>
          <a:p>
            <a:pPr algn="just" eaLnBrk="1" fontAlgn="auto" hangingPunct="1">
              <a:spcAft>
                <a:spcPts val="0"/>
              </a:spcAft>
              <a:buFont typeface="Arial" pitchFamily="34" charset="0"/>
              <a:buNone/>
              <a:defRPr/>
            </a:pPr>
            <a:r>
              <a:rPr lang="id-ID" b="1" dirty="0" smtClean="0"/>
              <a:t>C.	URAIAN  TUGAS</a:t>
            </a:r>
            <a:endParaRPr lang="en-US" dirty="0" smtClean="0"/>
          </a:p>
          <a:p>
            <a:pPr marL="571500" indent="-228600" algn="just" eaLnBrk="1" fontAlgn="auto" hangingPunct="1">
              <a:spcAft>
                <a:spcPts val="0"/>
              </a:spcAft>
              <a:buFont typeface="Arial" pitchFamily="34" charset="0"/>
              <a:buChar char="•"/>
              <a:defRPr/>
            </a:pPr>
            <a:r>
              <a:rPr lang="id-ID" dirty="0" smtClean="0"/>
              <a:t>Menyusun rencana pelaksanaan tugas Bidang Data dan PUG;</a:t>
            </a:r>
            <a:endParaRPr lang="en-US" dirty="0" smtClean="0"/>
          </a:p>
          <a:p>
            <a:pPr marL="571500" indent="-228600" algn="just" eaLnBrk="1" fontAlgn="auto" hangingPunct="1">
              <a:spcAft>
                <a:spcPts val="0"/>
              </a:spcAft>
              <a:buFont typeface="Arial" pitchFamily="34" charset="0"/>
              <a:buChar char="•"/>
              <a:defRPr/>
            </a:pPr>
            <a:r>
              <a:rPr lang="id-ID" dirty="0" smtClean="0"/>
              <a:t>Menyiapkan bahan perumusan dan koordiansi pelaksanaan kebijakan di Bidang Data dan PUG;</a:t>
            </a:r>
          </a:p>
          <a:p>
            <a:pPr marL="571500" indent="-228600" algn="just" eaLnBrk="1" fontAlgn="auto" hangingPunct="1">
              <a:spcAft>
                <a:spcPts val="0"/>
              </a:spcAft>
              <a:buFont typeface="Arial" pitchFamily="34" charset="0"/>
              <a:buChar char="•"/>
              <a:defRPr/>
            </a:pPr>
            <a:r>
              <a:rPr lang="id-ID" dirty="0" smtClean="0"/>
              <a:t>Mengkoordinasikan, advokasi dan sosialisasi dan distribusi kebijakan Bidang Data dan PUG;</a:t>
            </a:r>
          </a:p>
          <a:p>
            <a:pPr marL="571500" indent="-228600" algn="just" eaLnBrk="1" fontAlgn="auto" hangingPunct="1">
              <a:spcAft>
                <a:spcPts val="0"/>
              </a:spcAft>
              <a:buFont typeface="Arial" pitchFamily="34" charset="0"/>
              <a:buChar char="•"/>
              <a:defRPr/>
            </a:pPr>
            <a:r>
              <a:rPr lang="id-ID" dirty="0" smtClean="0"/>
              <a:t>Memonitoring dan evaluasi pelaksanaan kegiatan Bidang </a:t>
            </a:r>
            <a:r>
              <a:rPr lang="id-ID" dirty="0"/>
              <a:t>D</a:t>
            </a:r>
            <a:r>
              <a:rPr lang="id-ID" dirty="0" smtClean="0"/>
              <a:t>ata dan PUG</a:t>
            </a:r>
          </a:p>
          <a:p>
            <a:pPr marL="571500" indent="-228600" algn="just" eaLnBrk="1" fontAlgn="auto" hangingPunct="1">
              <a:spcAft>
                <a:spcPts val="0"/>
              </a:spcAft>
              <a:buFont typeface="Arial" pitchFamily="34" charset="0"/>
              <a:buChar char="•"/>
              <a:defRPr/>
            </a:pPr>
            <a:r>
              <a:rPr lang="id-ID" dirty="0" smtClean="0"/>
              <a:t>Mengikuti rapat teknis pemberdayaan perempuan dan peningkatan kualitas hidup perempuan;</a:t>
            </a:r>
          </a:p>
          <a:p>
            <a:pPr marL="571500" indent="-228600" algn="just" eaLnBrk="1" fontAlgn="auto" hangingPunct="1">
              <a:spcAft>
                <a:spcPts val="0"/>
              </a:spcAft>
              <a:buFont typeface="Arial" pitchFamily="34" charset="0"/>
              <a:buChar char="•"/>
              <a:defRPr/>
            </a:pPr>
            <a:r>
              <a:rPr lang="id-ID" dirty="0" smtClean="0"/>
              <a:t>Mengevaluasi pelaksanaan tugas di Bidang Data dan PUG;</a:t>
            </a:r>
          </a:p>
          <a:p>
            <a:pPr marL="571500" indent="-228600" algn="just" eaLnBrk="1" fontAlgn="auto" hangingPunct="1">
              <a:spcAft>
                <a:spcPts val="0"/>
              </a:spcAft>
              <a:buFont typeface="Arial" pitchFamily="34" charset="0"/>
              <a:buChar char="•"/>
              <a:defRPr/>
            </a:pPr>
            <a:r>
              <a:rPr lang="id-ID" dirty="0" smtClean="0"/>
              <a:t>Menyusun laporan pelaksanaan tugas Bidang Data dan PUG;</a:t>
            </a:r>
          </a:p>
          <a:p>
            <a:pPr marL="571500" indent="-228600" algn="just" eaLnBrk="1" fontAlgn="auto" hangingPunct="1">
              <a:spcAft>
                <a:spcPts val="0"/>
              </a:spcAft>
              <a:buFont typeface="Arial" pitchFamily="34" charset="0"/>
              <a:buChar char="•"/>
              <a:defRPr/>
            </a:pPr>
            <a:r>
              <a:rPr lang="id-ID" dirty="0" smtClean="0"/>
              <a:t>Melaksanakan tugas lain yang diberikan atasan.</a:t>
            </a:r>
            <a:endParaRPr lang="en-US" dirty="0" smtClean="0"/>
          </a:p>
          <a:p>
            <a:pPr eaLnBrk="1" fontAlgn="auto" hangingPunct="1">
              <a:spcAft>
                <a:spcPts val="0"/>
              </a:spcAft>
              <a:buFont typeface="Arial" pitchFamily="34" charset="0"/>
              <a:buChar char="•"/>
              <a:defRPr/>
            </a:pPr>
            <a:endParaRPr lang="en-US" dirty="0"/>
          </a:p>
        </p:txBody>
      </p:sp>
    </p:spTree>
    <p:extLst>
      <p:ext uri="{BB962C8B-B14F-4D97-AF65-F5344CB8AC3E}">
        <p14:creationId xmlns:p14="http://schemas.microsoft.com/office/powerpoint/2010/main" val="39110010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533400" y="0"/>
            <a:ext cx="8229600" cy="762000"/>
          </a:xfrm>
        </p:spPr>
        <p:txBody>
          <a:bodyPr/>
          <a:lstStyle/>
          <a:p>
            <a:pPr eaLnBrk="1" hangingPunct="1"/>
            <a:r>
              <a:rPr lang="en-US" dirty="0" smtClean="0"/>
              <a:t>TUPOKSI  BIDANG  </a:t>
            </a:r>
            <a:r>
              <a:rPr lang="id-ID" dirty="0" smtClean="0"/>
              <a:t>DATA DAN PUG</a:t>
            </a:r>
            <a:endParaRPr lang="en-US" dirty="0" smtClean="0"/>
          </a:p>
        </p:txBody>
      </p:sp>
      <p:sp>
        <p:nvSpPr>
          <p:cNvPr id="3" name="Content Placeholder 2"/>
          <p:cNvSpPr>
            <a:spLocks noGrp="1"/>
          </p:cNvSpPr>
          <p:nvPr>
            <p:ph idx="1"/>
          </p:nvPr>
        </p:nvSpPr>
        <p:spPr>
          <a:xfrm>
            <a:off x="0" y="762000"/>
            <a:ext cx="9144000" cy="5867400"/>
          </a:xfrm>
        </p:spPr>
        <p:txBody>
          <a:bodyPr rtlCol="0">
            <a:noAutofit/>
          </a:bodyPr>
          <a:lstStyle/>
          <a:p>
            <a:pPr algn="ctr" eaLnBrk="1" fontAlgn="auto" hangingPunct="1">
              <a:spcAft>
                <a:spcPts val="0"/>
              </a:spcAft>
              <a:buFont typeface="Arial" pitchFamily="34" charset="0"/>
              <a:buNone/>
              <a:defRPr/>
            </a:pPr>
            <a:r>
              <a:rPr lang="id-ID" sz="2000" b="1" dirty="0" smtClean="0"/>
              <a:t>KEPALA  SEKSI  PENGELOLAAN  INFORMASI</a:t>
            </a:r>
            <a:r>
              <a:rPr lang="en-US" sz="2000" b="1" dirty="0" smtClean="0"/>
              <a:t>  </a:t>
            </a:r>
            <a:r>
              <a:rPr lang="id-ID" sz="2000" b="1" dirty="0" smtClean="0"/>
              <a:t>DATA GENDER DAN ANAK</a:t>
            </a:r>
            <a:endParaRPr lang="en-US" sz="2000" b="1" dirty="0" smtClean="0"/>
          </a:p>
          <a:p>
            <a:pPr algn="ctr" eaLnBrk="1" fontAlgn="auto" hangingPunct="1">
              <a:spcAft>
                <a:spcPts val="0"/>
              </a:spcAft>
              <a:buFont typeface="Arial" pitchFamily="34" charset="0"/>
              <a:buNone/>
              <a:defRPr/>
            </a:pPr>
            <a:endParaRPr lang="en-US" sz="1600" dirty="0" smtClean="0"/>
          </a:p>
          <a:p>
            <a:pPr eaLnBrk="1" fontAlgn="auto" hangingPunct="1">
              <a:spcAft>
                <a:spcPts val="0"/>
              </a:spcAft>
              <a:buFont typeface="Arial" pitchFamily="34" charset="0"/>
              <a:buNone/>
              <a:defRPr/>
            </a:pPr>
            <a:r>
              <a:rPr lang="id-ID" sz="1600" b="1" dirty="0" smtClean="0"/>
              <a:t>A.	TUGAS  POKOK</a:t>
            </a:r>
            <a:endParaRPr lang="en-US" sz="1600" dirty="0" smtClean="0"/>
          </a:p>
          <a:p>
            <a:pPr algn="just" eaLnBrk="1" fontAlgn="auto" hangingPunct="1">
              <a:spcAft>
                <a:spcPts val="0"/>
              </a:spcAft>
              <a:buFont typeface="Arial" pitchFamily="34" charset="0"/>
              <a:buNone/>
              <a:defRPr/>
            </a:pPr>
            <a:r>
              <a:rPr lang="en-US" sz="1600" dirty="0" smtClean="0"/>
              <a:t>	</a:t>
            </a:r>
            <a:r>
              <a:rPr lang="id-ID" sz="1600" dirty="0" smtClean="0"/>
              <a:t>Menyiapkan dan melaksanakan kebijakan, koordinasi, fasilitasi, sosialisasi, dan distribusi kegiatan pengolaan informasi data gender.</a:t>
            </a:r>
            <a:endParaRPr lang="en-US" sz="1600" dirty="0" smtClean="0"/>
          </a:p>
          <a:p>
            <a:pPr algn="just" eaLnBrk="1" fontAlgn="auto" hangingPunct="1">
              <a:spcAft>
                <a:spcPts val="0"/>
              </a:spcAft>
              <a:buFont typeface="Arial" pitchFamily="34" charset="0"/>
              <a:buNone/>
              <a:defRPr/>
            </a:pPr>
            <a:endParaRPr lang="en-US" sz="1600" dirty="0" smtClean="0"/>
          </a:p>
          <a:p>
            <a:pPr algn="just" eaLnBrk="1" fontAlgn="auto" hangingPunct="1">
              <a:spcAft>
                <a:spcPts val="0"/>
              </a:spcAft>
              <a:buFont typeface="Arial" pitchFamily="34" charset="0"/>
              <a:buNone/>
              <a:defRPr/>
            </a:pPr>
            <a:r>
              <a:rPr lang="id-ID" sz="1600" b="1" dirty="0" smtClean="0"/>
              <a:t>B.	URAIAN  TUGAS</a:t>
            </a:r>
            <a:endParaRPr lang="en-US" sz="1600" dirty="0" smtClean="0"/>
          </a:p>
          <a:p>
            <a:pPr marL="628650" indent="-285750" algn="just">
              <a:defRPr/>
            </a:pPr>
            <a:r>
              <a:rPr lang="id-ID" sz="1800" dirty="0" smtClean="0"/>
              <a:t>Menyusun rencana pelaksanaan tugas seksi pengelolaan  informasi</a:t>
            </a:r>
            <a:r>
              <a:rPr lang="en-US" sz="1800" dirty="0" smtClean="0"/>
              <a:t>  </a:t>
            </a:r>
            <a:r>
              <a:rPr lang="id-ID" sz="1800" dirty="0" smtClean="0"/>
              <a:t>data gender dan anak;</a:t>
            </a:r>
          </a:p>
          <a:p>
            <a:pPr marL="628650" indent="-285750" algn="just">
              <a:defRPr/>
            </a:pPr>
            <a:r>
              <a:rPr lang="id-ID" sz="1800" dirty="0" smtClean="0"/>
              <a:t>Menyiapkan bahan perumusan dan koordinasi pelaksanaan kegiatan </a:t>
            </a:r>
            <a:r>
              <a:rPr lang="id-ID" sz="1800" dirty="0"/>
              <a:t>seksi pengelolaan  informasi</a:t>
            </a:r>
            <a:r>
              <a:rPr lang="en-US" sz="1800" dirty="0"/>
              <a:t>  </a:t>
            </a:r>
            <a:r>
              <a:rPr lang="id-ID" sz="1800" dirty="0"/>
              <a:t>data gender dan </a:t>
            </a:r>
            <a:r>
              <a:rPr lang="id-ID" sz="1800" dirty="0" smtClean="0"/>
              <a:t>anak;</a:t>
            </a:r>
          </a:p>
          <a:p>
            <a:pPr marL="628650" indent="-285750" algn="just">
              <a:defRPr/>
            </a:pPr>
            <a:r>
              <a:rPr lang="id-ID" sz="1800" dirty="0"/>
              <a:t>Mengkoordinasikan, </a:t>
            </a:r>
            <a:r>
              <a:rPr lang="id-ID" sz="1800" dirty="0" smtClean="0"/>
              <a:t>mengadvokasikan </a:t>
            </a:r>
            <a:r>
              <a:rPr lang="id-ID" sz="1800" dirty="0"/>
              <a:t>dan mensosialisasikan, menfasilitasi dan mendistribusikan </a:t>
            </a:r>
            <a:r>
              <a:rPr lang="id-ID" sz="1800" dirty="0" smtClean="0"/>
              <a:t>informasi</a:t>
            </a:r>
            <a:r>
              <a:rPr lang="en-US" sz="1800" dirty="0" smtClean="0"/>
              <a:t>  </a:t>
            </a:r>
            <a:r>
              <a:rPr lang="id-ID" sz="1800" dirty="0"/>
              <a:t>data gender dan </a:t>
            </a:r>
            <a:r>
              <a:rPr lang="id-ID" sz="1800" dirty="0" smtClean="0"/>
              <a:t>anak;</a:t>
            </a:r>
          </a:p>
          <a:p>
            <a:pPr marL="628650" indent="-285750" algn="just">
              <a:defRPr/>
            </a:pPr>
            <a:r>
              <a:rPr lang="id-ID" sz="1800" dirty="0" smtClean="0"/>
              <a:t>Melaksanakan monitoring dan evaluasi pengelolaan informasi data gender dan anak;</a:t>
            </a:r>
          </a:p>
          <a:p>
            <a:pPr marL="628650" indent="-285750" algn="just">
              <a:defRPr/>
            </a:pPr>
            <a:r>
              <a:rPr lang="id-ID" sz="1800" dirty="0"/>
              <a:t>Mengikuti rapat teknis pelaksanaan tugas </a:t>
            </a:r>
            <a:r>
              <a:rPr lang="id-ID" sz="1800" dirty="0" smtClean="0"/>
              <a:t>seksi pengelolaan informasi data gender dan anak;</a:t>
            </a:r>
          </a:p>
          <a:p>
            <a:pPr marL="628650" indent="-285750" algn="just">
              <a:defRPr/>
            </a:pPr>
            <a:r>
              <a:rPr lang="id-ID" sz="1800" dirty="0"/>
              <a:t>Mengevaluasi pelaksanaan tugas seksi </a:t>
            </a:r>
            <a:r>
              <a:rPr lang="id-ID" sz="1800" dirty="0" smtClean="0"/>
              <a:t> pengelolaan </a:t>
            </a:r>
            <a:r>
              <a:rPr lang="id-ID" sz="1800" dirty="0"/>
              <a:t>informasi data gender dan </a:t>
            </a:r>
            <a:r>
              <a:rPr lang="id-ID" sz="1800" dirty="0" smtClean="0"/>
              <a:t>anak;</a:t>
            </a:r>
          </a:p>
          <a:p>
            <a:pPr marL="628650" indent="-285750" algn="just">
              <a:defRPr/>
            </a:pPr>
            <a:r>
              <a:rPr lang="id-ID" sz="1800" dirty="0"/>
              <a:t>Menyusun laporan pelaksanaan tugas seksi </a:t>
            </a:r>
            <a:r>
              <a:rPr lang="id-ID" sz="1800" dirty="0" smtClean="0"/>
              <a:t> pengelolaan </a:t>
            </a:r>
            <a:r>
              <a:rPr lang="id-ID" sz="1800" dirty="0"/>
              <a:t>informasi data gender dan </a:t>
            </a:r>
            <a:r>
              <a:rPr lang="id-ID" sz="1800" dirty="0" smtClean="0"/>
              <a:t>anak;</a:t>
            </a:r>
          </a:p>
          <a:p>
            <a:pPr marL="628650" indent="-285750" algn="just">
              <a:defRPr/>
            </a:pPr>
            <a:r>
              <a:rPr lang="id-ID" sz="1800" dirty="0" smtClean="0"/>
              <a:t>Melaksanakan tugas lain yang diberikan atasan.</a:t>
            </a:r>
            <a:endParaRPr lang="en-US" sz="1800" dirty="0"/>
          </a:p>
        </p:txBody>
      </p:sp>
    </p:spTree>
    <p:extLst>
      <p:ext uri="{BB962C8B-B14F-4D97-AF65-F5344CB8AC3E}">
        <p14:creationId xmlns:p14="http://schemas.microsoft.com/office/powerpoint/2010/main" val="555414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rtlCol="0">
            <a:normAutofit fontScale="90000"/>
          </a:bodyPr>
          <a:lstStyle/>
          <a:p>
            <a:pPr eaLnBrk="1" fontAlgn="auto" hangingPunct="1">
              <a:spcAft>
                <a:spcPts val="0"/>
              </a:spcAft>
              <a:defRPr/>
            </a:pPr>
            <a:r>
              <a:rPr lang="en-US" dirty="0" smtClean="0"/>
              <a:t>TUPOKSI  BIDANG  </a:t>
            </a:r>
            <a:r>
              <a:rPr lang="id-ID" dirty="0" smtClean="0"/>
              <a:t>DATA dan PUG</a:t>
            </a:r>
            <a:endParaRPr lang="en-US" dirty="0"/>
          </a:p>
        </p:txBody>
      </p:sp>
      <p:sp>
        <p:nvSpPr>
          <p:cNvPr id="3" name="Content Placeholder 2"/>
          <p:cNvSpPr>
            <a:spLocks noGrp="1"/>
          </p:cNvSpPr>
          <p:nvPr>
            <p:ph idx="1"/>
          </p:nvPr>
        </p:nvSpPr>
        <p:spPr>
          <a:xfrm>
            <a:off x="0" y="685800"/>
            <a:ext cx="9144000" cy="6172200"/>
          </a:xfrm>
        </p:spPr>
        <p:txBody>
          <a:bodyPr rtlCol="0">
            <a:normAutofit fontScale="55000" lnSpcReduction="20000"/>
          </a:bodyPr>
          <a:lstStyle/>
          <a:p>
            <a:pPr algn="ctr" eaLnBrk="1" fontAlgn="auto" hangingPunct="1">
              <a:spcAft>
                <a:spcPts val="0"/>
              </a:spcAft>
              <a:buFont typeface="Arial" pitchFamily="34" charset="0"/>
              <a:buNone/>
              <a:defRPr/>
            </a:pPr>
            <a:r>
              <a:rPr lang="id-ID" sz="3800" b="1" dirty="0" smtClean="0"/>
              <a:t> KEPALA SEKSI PENYEDIAAN LAYANAN DATA, PENYULUHAN, </a:t>
            </a:r>
          </a:p>
          <a:p>
            <a:pPr algn="ctr" eaLnBrk="1" fontAlgn="auto" hangingPunct="1">
              <a:spcAft>
                <a:spcPts val="0"/>
              </a:spcAft>
              <a:buFont typeface="Arial" pitchFamily="34" charset="0"/>
              <a:buNone/>
              <a:defRPr/>
            </a:pPr>
            <a:r>
              <a:rPr lang="id-ID" sz="3800" b="1" dirty="0" smtClean="0"/>
              <a:t>EDUKASI GENDER DAN ANAK</a:t>
            </a:r>
            <a:endParaRPr lang="en-US" sz="3800" dirty="0" smtClean="0"/>
          </a:p>
          <a:p>
            <a:pPr eaLnBrk="1" fontAlgn="auto" hangingPunct="1">
              <a:spcAft>
                <a:spcPts val="0"/>
              </a:spcAft>
              <a:buFont typeface="Arial" pitchFamily="34" charset="0"/>
              <a:buNone/>
              <a:defRPr/>
            </a:pPr>
            <a:r>
              <a:rPr lang="id-ID" b="1" dirty="0" smtClean="0"/>
              <a:t> </a:t>
            </a:r>
            <a:endParaRPr lang="en-US" dirty="0" smtClean="0"/>
          </a:p>
          <a:p>
            <a:pPr eaLnBrk="1" fontAlgn="auto" hangingPunct="1">
              <a:spcAft>
                <a:spcPts val="0"/>
              </a:spcAft>
              <a:buFont typeface="Arial" pitchFamily="34" charset="0"/>
              <a:buNone/>
              <a:defRPr/>
            </a:pPr>
            <a:r>
              <a:rPr lang="id-ID" b="1" dirty="0" smtClean="0"/>
              <a:t>A.	</a:t>
            </a:r>
            <a:r>
              <a:rPr lang="id-ID" sz="3400" b="1" dirty="0" smtClean="0"/>
              <a:t>TUGAS  POKOK</a:t>
            </a:r>
            <a:endParaRPr lang="en-US" sz="3400" dirty="0" smtClean="0"/>
          </a:p>
          <a:p>
            <a:pPr>
              <a:buNone/>
              <a:defRPr/>
            </a:pPr>
            <a:r>
              <a:rPr lang="en-US" sz="3400" dirty="0" smtClean="0"/>
              <a:t>	</a:t>
            </a:r>
            <a:r>
              <a:rPr lang="id-ID" sz="3400" dirty="0" smtClean="0"/>
              <a:t>Menyiapkan dan melaksanakan kebijakan koordinasi, fasilitasi dan distribusi kegiatan </a:t>
            </a:r>
            <a:r>
              <a:rPr lang="id-ID" sz="3600" dirty="0" smtClean="0"/>
              <a:t>penyediaan layanan data, penyuluhan, edukasi gender dan anak.</a:t>
            </a:r>
            <a:endParaRPr lang="en-US" sz="3400" dirty="0" smtClean="0"/>
          </a:p>
          <a:p>
            <a:pPr eaLnBrk="1" fontAlgn="auto" hangingPunct="1">
              <a:spcAft>
                <a:spcPts val="0"/>
              </a:spcAft>
              <a:buFont typeface="Arial" pitchFamily="34" charset="0"/>
              <a:buNone/>
              <a:defRPr/>
            </a:pPr>
            <a:r>
              <a:rPr lang="id-ID" dirty="0" smtClean="0"/>
              <a:t> </a:t>
            </a:r>
            <a:endParaRPr lang="en-US" dirty="0" smtClean="0"/>
          </a:p>
          <a:p>
            <a:pPr eaLnBrk="1" fontAlgn="auto" hangingPunct="1">
              <a:spcAft>
                <a:spcPts val="0"/>
              </a:spcAft>
              <a:buFont typeface="Arial" pitchFamily="34" charset="0"/>
              <a:buNone/>
              <a:defRPr/>
            </a:pPr>
            <a:r>
              <a:rPr lang="id-ID" b="1" dirty="0" smtClean="0"/>
              <a:t>B.	URAIAN  TUGAS</a:t>
            </a:r>
            <a:endParaRPr lang="en-US" dirty="0" smtClean="0"/>
          </a:p>
          <a:p>
            <a:pPr marL="685800" algn="just">
              <a:defRPr/>
            </a:pPr>
            <a:r>
              <a:rPr lang="id-ID" sz="3600" dirty="0" smtClean="0"/>
              <a:t>Menyusun rencana pelaksanaan tugas seksi </a:t>
            </a:r>
            <a:r>
              <a:rPr lang="id-ID" sz="3600" dirty="0"/>
              <a:t>penyediaan layanan data, penyuluhan, edukasi gender dan </a:t>
            </a:r>
            <a:r>
              <a:rPr lang="id-ID" sz="3600" dirty="0" smtClean="0"/>
              <a:t>anak;</a:t>
            </a:r>
          </a:p>
          <a:p>
            <a:pPr marL="685800" algn="just">
              <a:defRPr/>
            </a:pPr>
            <a:r>
              <a:rPr lang="id-ID" sz="3600" dirty="0" smtClean="0"/>
              <a:t>Menyiapkan bahan dan dokumen perumusan dan koordinasi pelaksanaan kegiatan seksi </a:t>
            </a:r>
            <a:r>
              <a:rPr lang="id-ID" sz="3600" dirty="0"/>
              <a:t>penyediaan layanan data, penyuluhan, edukasi gender dan </a:t>
            </a:r>
            <a:r>
              <a:rPr lang="id-ID" sz="3600" dirty="0" smtClean="0"/>
              <a:t>anak;</a:t>
            </a:r>
          </a:p>
          <a:p>
            <a:pPr marL="685800" algn="just">
              <a:defRPr/>
            </a:pPr>
            <a:r>
              <a:rPr lang="id-ID" sz="3600" dirty="0" smtClean="0"/>
              <a:t>Mengkoordinasikan, advokasi, fasilitasi, distribusi dan mensosialisasikan </a:t>
            </a:r>
            <a:r>
              <a:rPr lang="id-ID" sz="3600" dirty="0"/>
              <a:t>penyediaan layanan data, penyuluhan, edukasi gender dan </a:t>
            </a:r>
            <a:r>
              <a:rPr lang="id-ID" sz="3600" dirty="0" smtClean="0"/>
              <a:t>anak;</a:t>
            </a:r>
          </a:p>
          <a:p>
            <a:pPr marL="685800" algn="just">
              <a:defRPr/>
            </a:pPr>
            <a:r>
              <a:rPr lang="id-ID" sz="3600" dirty="0" smtClean="0"/>
              <a:t>Mengikuti rapat teknis pelaksanaan tugas seksi </a:t>
            </a:r>
            <a:r>
              <a:rPr lang="id-ID" sz="3600" dirty="0"/>
              <a:t>penyediaan layanan data, penyuluhan, edukasi gender dan </a:t>
            </a:r>
            <a:r>
              <a:rPr lang="id-ID" sz="3600" dirty="0" smtClean="0"/>
              <a:t>anak;</a:t>
            </a:r>
          </a:p>
          <a:p>
            <a:pPr marL="685800" algn="just">
              <a:defRPr/>
            </a:pPr>
            <a:r>
              <a:rPr lang="id-ID" sz="3600" dirty="0"/>
              <a:t>Mengevaluasi pelaksanaan tugas seksi penyediaan layanan data, penyuluhan, edukasi gender dan </a:t>
            </a:r>
            <a:r>
              <a:rPr lang="id-ID" sz="3600" dirty="0" smtClean="0"/>
              <a:t>anak;</a:t>
            </a:r>
          </a:p>
          <a:p>
            <a:pPr marL="685800" algn="just">
              <a:defRPr/>
            </a:pPr>
            <a:r>
              <a:rPr lang="id-ID" sz="3600" dirty="0"/>
              <a:t>Menyusun laporan pelaksanaan tugas seksi penyediaan layanan data, penyuluhan, edukasi gender dan anak</a:t>
            </a:r>
            <a:r>
              <a:rPr lang="id-ID" sz="3600" dirty="0" smtClean="0"/>
              <a:t>. </a:t>
            </a:r>
          </a:p>
          <a:p>
            <a:pPr marL="685800" algn="just" eaLnBrk="1" fontAlgn="auto" hangingPunct="1">
              <a:spcAft>
                <a:spcPts val="0"/>
              </a:spcAft>
              <a:buFont typeface="Arial" pitchFamily="34" charset="0"/>
              <a:buChar char="•"/>
              <a:defRPr/>
            </a:pPr>
            <a:r>
              <a:rPr lang="id-ID" sz="3600" dirty="0" smtClean="0"/>
              <a:t>Melaksanakan tugas kedinasan lain yang diberikan oleh atasan.</a:t>
            </a:r>
            <a:endParaRPr lang="en-US" sz="3600" dirty="0" smtClean="0"/>
          </a:p>
        </p:txBody>
      </p:sp>
    </p:spTree>
    <p:extLst>
      <p:ext uri="{BB962C8B-B14F-4D97-AF65-F5344CB8AC3E}">
        <p14:creationId xmlns:p14="http://schemas.microsoft.com/office/powerpoint/2010/main" val="336612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4178</TotalTime>
  <Words>386</Words>
  <Application>Microsoft Office PowerPoint</Application>
  <PresentationFormat>On-screen Show (4:3)</PresentationFormat>
  <Paragraphs>372</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TUGAS  POKOK   DINAS PEMBERDAYAAN  PEREMPUAN  PERLINDUNGAN  ANAK PENGENDALIAN ANAK DAN KELUARGA BERENCANA  PROVINSI  BENGKULU</vt:lpstr>
      <vt:lpstr>FUNGSI  DINAS PEMBERDAYAAN  PEREMPUAN PERLINDUNGAN  ANAK PENGENDALIAN PENDUDUK DAN KELUARGA BERENCANA PROVINSI  BENGKULU </vt:lpstr>
      <vt:lpstr>TUPOKSI  SEKRETARIAT</vt:lpstr>
      <vt:lpstr>TUPOKSI  SEKRETARIAT</vt:lpstr>
      <vt:lpstr>TUPOKSI  SEKRETARIAT</vt:lpstr>
      <vt:lpstr>TUPOKSI  SEKRETARIAT</vt:lpstr>
      <vt:lpstr>TUPOKSI  BIDANG  DATA DAN PUG</vt:lpstr>
      <vt:lpstr>TUPOKSI  BIDANG  DATA DAN PUG</vt:lpstr>
      <vt:lpstr>TUPOKSI  BIDANG  DATA dan PUG</vt:lpstr>
      <vt:lpstr>TUPOKSI  BIDANG  DATA dan PUG</vt:lpstr>
      <vt:lpstr>KEPALA BIDANG PENCEGAHAN DAN PENANGANAN KEKERASAN TERHADAP PEREMPUAN</vt:lpstr>
      <vt:lpstr>KEPALA BIDANG PENCEGAHAN DAN PENANGANAN KEKERASAN TERHADAP PEREMPUAN</vt:lpstr>
      <vt:lpstr>KEPALA BIDANG PENCEGAHAN DAN PENANGANAN KEKERASAN TERHADAP PEREMPUAN</vt:lpstr>
      <vt:lpstr>KEPALA BIDANG PENCEGAHAN DAN PENANGANAN KEKERASAN TERHADAP PEREMPUAN</vt:lpstr>
      <vt:lpstr>  TUPOKSI  BIDANG PELEMBAGAAN PEMENUHAN HAK  DAN PERLINDUNGAN ANAK </vt:lpstr>
      <vt:lpstr>PowerPoint Presentation</vt:lpstr>
      <vt:lpstr>  TUPOKSI  BIDANG PELEMBAGAAN PEMENUHAN HAK  DAN PERLINDUNGAN ANAK </vt:lpstr>
      <vt:lpstr>PowerPoint Presentation</vt:lpstr>
      <vt:lpstr>  TUPOKSI  BIDANG PELEMBAGAAN PEMENUHAN HAK  DAN PERLINDUNGAN ANAK </vt:lpstr>
      <vt:lpstr>PowerPoint Presentation</vt:lpstr>
      <vt:lpstr>  TUPOKSI  BIDANG PELEMBAGAAN PEMENUHAN HAK  DAN PERLINDUNGAN ANAK </vt:lpstr>
      <vt:lpstr>PowerPoint Presentation</vt:lpstr>
      <vt:lpstr>  TUPOKSI  BIDANG PENGENDALIAN PENDUDUK DAN KELUARGA BERENCANA </vt:lpstr>
      <vt:lpstr>PowerPoint Presentation</vt:lpstr>
      <vt:lpstr>  TUPOKSI  BIDANG PENGENDALIAN PENDUDUK DAN KELUARGA BERENCANA </vt:lpstr>
      <vt:lpstr>PowerPoint Presentation</vt:lpstr>
      <vt:lpstr>  TUPOKSI  BIDANG PENGENDALIAN PENDUDUK DAN KELUARGA BERENCANA </vt:lpstr>
      <vt:lpstr>  TUPOKSI  BIDANG PENGENDALIAN PENDUDUK DAN KELUARGA BERENCANA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murtiningsihmurti</dc:creator>
  <cp:lastModifiedBy>lenovo</cp:lastModifiedBy>
  <cp:revision>393</cp:revision>
  <cp:lastPrinted>2017-11-06T08:24:04Z</cp:lastPrinted>
  <dcterms:created xsi:type="dcterms:W3CDTF">2017-10-04T04:32:34Z</dcterms:created>
  <dcterms:modified xsi:type="dcterms:W3CDTF">2018-06-04T03:44:56Z</dcterms:modified>
</cp:coreProperties>
</file>